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6"/>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2192000" cy="6858000"/>
  <p:notesSz cx="6858000" cy="9144000"/>
  <p:embeddedFontLst>
    <p:embeddedFont>
      <p:font typeface="Book Antiqua" panose="02040602050305030304" pitchFamily="18" charset="0"/>
      <p:regular r:id="rId37"/>
      <p:bold r:id="rId38"/>
      <p:italic r:id="rId39"/>
      <p:boldItalic r:id="rId40"/>
    </p:embeddedFont>
    <p:embeddedFont>
      <p:font typeface="Cambria Math" panose="02040503050406030204" pitchFamily="18" charset="0"/>
      <p:regular r:id="rId41"/>
    </p:embeddedFont>
    <p:embeddedFont>
      <p:font typeface="Perpetua Titling MT" panose="02020502060505020804" pitchFamily="18" charset="0"/>
      <p:regular r:id="rId42"/>
      <p:bold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EB"/>
    <a:srgbClr val="FFFFCC"/>
    <a:srgbClr val="0062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72" autoAdjust="0"/>
    <p:restoredTop sz="94660"/>
  </p:normalViewPr>
  <p:slideViewPr>
    <p:cSldViewPr snapToGrid="0">
      <p:cViewPr varScale="1">
        <p:scale>
          <a:sx n="111" d="100"/>
          <a:sy n="111" d="100"/>
        </p:scale>
        <p:origin x="330" y="96"/>
      </p:cViewPr>
      <p:guideLst/>
    </p:cSldViewPr>
  </p:slideViewPr>
  <p:notesTextViewPr>
    <p:cViewPr>
      <p:scale>
        <a:sx n="1" d="1"/>
        <a:sy n="1" d="1"/>
      </p:scale>
      <p:origin x="0" y="0"/>
    </p:cViewPr>
  </p:notesTextViewPr>
  <p:gridSpacing cx="38100" cy="381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5.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2-24T15:19:38.507"/>
    </inkml:context>
    <inkml:brush xml:id="br0">
      <inkml:brushProperty name="width" value="0.07938" units="cm"/>
      <inkml:brushProperty name="height" value="0.07938" units="cm"/>
      <inkml:brushProperty name="color" value="#E71224"/>
    </inkml:brush>
  </inkml:definitions>
  <inkml:trace contextRef="#ctx0" brushRef="#br0">1051 0 1640 0 0,'0'0'581'0'0,"-7"12"691"0"0,-36 24-1250 0 0,42-35 138 0 0,-2 1-92 0 0,1 1 1 0 0,0-1-1 0 0,-1 0 0 0 0,1 1 1 0 0,-1-1-1 0 0,1 0 1 0 0,-1 0-1 0 0,-6 2 0 0 0,2 1-21 0 0,-109 67 138 0 0,-132 77 1722 0 0,27 10-2344 0 0,187-134 670 0 0,-54 50 0 0 0,-8 6-53 0 0,85-71-67 0 0,0 1 1 0 0,1 0-1 0 0,0 1 0 0 0,1 0 0 0 0,-12 19 1 0 0,-11 15 85 0 0,25-37-202 0 0,0 1 1 0 0,1 0-1 0 0,0 1 1 0 0,1-1-1 0 0,0 1 1 0 0,1 0-1 0 0,0 1 1 0 0,1-1-1 0 0,0 1 1 0 0,1-1-1 0 0,0 1 1 0 0,0 19-1 0 0,1-14 42 0 0,2 0-1 0 0,0-1 0 0 0,1 1 0 0 0,1-1 0 0 0,0 1 0 0 0,1-1 1 0 0,1 0-1 0 0,9 21 0 0 0,10 22-13 0 0,-20-46-13 0 0,1 1 1 0 0,0-1-1 0 0,1 0 0 0 0,0-1 1 0 0,1 1-1 0 0,1-1 1 0 0,0-1-1 0 0,0 1 0 0 0,18 17 1 0 0,13 6 102 0 0,-21-16-165 0 0,1-2 1 0 0,0-1-1 0 0,2 0 1 0 0,-1-1 0 0 0,2-1-1 0 0,43 20 1 0 0,31 6 247 0 0,-29-10-186 0 0,2-3 1 0 0,1-3-1 0 0,87 18 1 0 0,-100-32 5 0 0,0-2 0 0 0,0-3 1 0 0,83-2-1 0 0,575-58-78 0 0,-507 24 19 0 0,-165 24 112 0 0,511-126-211 0 0,-476 108 202 0 0,-2-4-1 0 0,120-63 0 0 0,-18 7-156 0 0,-153 74 87 0 0,0-2 0 0 0,-1-1 0 0 0,0 0 0 0 0,-1-2 0 0 0,32-29 0 0 0,119-119 259 0 0,-169 157-284 0 0,0-1 1 0 0,-1 1 0 0 0,1-1 0 0 0,-2 0-1 0 0,1 0 1 0 0,-1-1 0 0 0,2-8-1 0 0,9-22-92 0 0,-10 29 169 0 0,-1 1-1 0 0,-1-1 1 0 0,0 1 0 0 0,0-1 0 0 0,-1 0 0 0 0,0 0 0 0 0,0 0-1 0 0,-1 0 1 0 0,-2-17 0 0 0,0-14-283 0 0,2 34 238 0 0,-1-1-1 0 0,0 1 1 0 0,0-1-1 0 0,-1 1 1 0 0,0-1-1 0 0,-1 1 1 0 0,1 0-1 0 0,-8-13 1 0 0,-4-12 223 0 0,6 16-226 0 0,-1-1-1 0 0,0 1 0 0 0,-1 1 0 0 0,-1 0 0 0 0,-1 0 0 0 0,0 1 1 0 0,-15-13-1 0 0,-2 1 153 0 0,-1 2 0 0 0,0 1 0 0 0,-2 2 0 0 0,-40-21 0 0 0,10 11-9 0 0,-1 2 0 0 0,-1 3-1 0 0,-1 3 1 0 0,-2 3-1 0 0,0 2 1 0 0,0 4 0 0 0,-111-10-1 0 0,-412-14-60 0 0,378 33-155 0 0,-107 21 75 0 0,120 2-32 0 0,63-5 161 0 0,-90 16-282 0 0,162-14 348 0 0,1 4 0 0 0,1 2 0 0 0,-105 51 0 0 0,98-41-290 0 0,-147 71-2402 0 0,167-78 1391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2-24T15:19:42.310"/>
    </inkml:context>
    <inkml:brush xml:id="br0">
      <inkml:brushProperty name="width" value="0.15875" units="cm"/>
      <inkml:brushProperty name="height" value="0.15875" units="cm"/>
      <inkml:brushProperty name="color" value="#E71224"/>
    </inkml:brush>
  </inkml:definitions>
  <inkml:trace contextRef="#ctx0" brushRef="#br0">1 1286 1756 0 0,'0'0'1390'0'0,"3"-5"-1575"0"0,1-6 309 0 0,0-1 0 0 0,-1 1 0 0 0,0-1 0 0 0,-1 1 0 0 0,0-1 0 0 0,0-19-1 0 0,11-52 35 0 0,-5 50-159 0 0,-2 0-1 0 0,2-43 1 0 0,5-22 29 0 0,-3 41-58 0 0,36-107 0 0 0,-36 139-1 0 0,1 0 0 0 0,1 0 0 0 0,1 1 0 0 0,1 1 0 0 0,1 0 0 0 0,24-27 0 0 0,166-163 261 0 0,7 28-129 0 0,-198 173-218 0 0,-8 5 913 0 0,-7 7-816 0 0,-13 6 1553 0 0,-2-1-1413 0 0,0-1 0 0 0,0-1 0 0 0,-22 1 0 0 0,-44 10-321 0 0,50-7-52 0 0,56-18 163 0 0,105-22 437 0 0,-32 10-384 0 0,-97 23 132 0 0,-12 18 227 0 0,14-13-218 0 0,2 3-48 0 0,0 1 1 0 0,-1-1-1 0 0,0 1 1 0 0,0 0-1 0 0,-1 0 0 0 0,0 0 1 0 0,0 0-1 0 0,-1 1 1 0 0,0-1-1 0 0,-1 0 0 0 0,0 1 1 0 0,-1-1-1 0 0,-1 10 1 0 0,-24 80-383 0 0,25-95-273 0 0,-2-1-216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A4DF49-1598-418F-9D41-18A3455277DB}" type="datetimeFigureOut">
              <a:rPr lang="en-US" smtClean="0"/>
              <a:t>12/28/2025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4D505C-9B67-45B5-97F0-E1F3A0F8E976}" type="slidenum">
              <a:rPr lang="en-US" smtClean="0"/>
              <a:t>‹#›</a:t>
            </a:fld>
            <a:endParaRPr lang="en-US"/>
          </a:p>
        </p:txBody>
      </p:sp>
    </p:spTree>
    <p:extLst>
      <p:ext uri="{BB962C8B-B14F-4D97-AF65-F5344CB8AC3E}">
        <p14:creationId xmlns:p14="http://schemas.microsoft.com/office/powerpoint/2010/main" val="2154488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The Principle of "Garbage In, Garbage Out"</a:t>
            </a:r>
            <a:r>
              <a:rPr lang="en-US" dirty="0"/>
              <a:t> The purpose of this analysis is to build a reliable model that predicts future rental trends in Colombo. Data analytics relies on the principle that input data must reflect reality. If we train a model on erroneous data ("noise"), it will learn incorrect patterns, causing every future prediction and strategic decision to fail.</a:t>
            </a:r>
          </a:p>
          <a:p>
            <a:r>
              <a:rPr lang="en-US" b="1" dirty="0"/>
              <a:t>2. Distinguishing Errors from Outliers</a:t>
            </a:r>
            <a:r>
              <a:rPr lang="en-US" dirty="0"/>
              <a:t> We carefully distinguished between </a:t>
            </a:r>
            <a:r>
              <a:rPr lang="en-US" i="1" dirty="0"/>
              <a:t>statistical outliers</a:t>
            </a:r>
            <a:r>
              <a:rPr lang="en-US" dirty="0"/>
              <a:t> (rare but valid data) and </a:t>
            </a:r>
            <a:r>
              <a:rPr lang="en-US" i="1" dirty="0"/>
              <a:t>data entry errors</a:t>
            </a:r>
            <a:r>
              <a:rPr lang="en-US" dirty="0"/>
              <a:t> (invalid data). The 42 rows removed were identified as errors because they failed basic physical and financial logic:</a:t>
            </a:r>
          </a:p>
          <a:p>
            <a:r>
              <a:rPr lang="en-US" b="1" dirty="0"/>
              <a:t>Physical Impossibility:</a:t>
            </a:r>
            <a:r>
              <a:rPr lang="en-US" dirty="0"/>
              <a:t> We found units with 4 bedrooms crammed into 736 </a:t>
            </a:r>
            <a:r>
              <a:rPr lang="en-US" dirty="0" err="1"/>
              <a:t>sqft</a:t>
            </a:r>
            <a:r>
              <a:rPr lang="en-US" dirty="0"/>
              <a:t>, which is physically impossible for a livable apartment.</a:t>
            </a:r>
          </a:p>
          <a:p>
            <a:r>
              <a:rPr lang="en-US" b="1" dirty="0"/>
              <a:t>Market Contradiction:</a:t>
            </a:r>
            <a:r>
              <a:rPr lang="en-US" dirty="0"/>
              <a:t> We identified small, unfurnished units (&lt;600 </a:t>
            </a:r>
            <a:r>
              <a:rPr lang="en-US" dirty="0" err="1"/>
              <a:t>sqft</a:t>
            </a:r>
            <a:r>
              <a:rPr lang="en-US" dirty="0"/>
              <a:t>) priced at luxury levels ($5,000+ / 1.5M LKR). In the Colombo market, this price point for such a unit is not a variation; it is a clear error.</a:t>
            </a:r>
          </a:p>
          <a:p>
            <a:r>
              <a:rPr lang="en-US" b="1" dirty="0"/>
              <a:t>3. Conclusion</a:t>
            </a:r>
            <a:r>
              <a:rPr lang="en-US" dirty="0"/>
              <a:t> By removing these 42 rows, we prevent the model from learning contradictory rules (e.g., "Small = Expensive"). This ensures our final analysis represents the </a:t>
            </a:r>
            <a:r>
              <a:rPr lang="en-US" b="1" dirty="0"/>
              <a:t>actual</a:t>
            </a:r>
            <a:r>
              <a:rPr lang="en-US" dirty="0"/>
              <a:t> real estate market rather than being skewed by typos and corrupted records.</a:t>
            </a:r>
          </a:p>
          <a:p>
            <a:endParaRPr lang="en-US" dirty="0"/>
          </a:p>
        </p:txBody>
      </p:sp>
      <p:sp>
        <p:nvSpPr>
          <p:cNvPr id="4" name="Slide Number Placeholder 3"/>
          <p:cNvSpPr>
            <a:spLocks noGrp="1"/>
          </p:cNvSpPr>
          <p:nvPr>
            <p:ph type="sldNum" sz="quarter" idx="5"/>
          </p:nvPr>
        </p:nvSpPr>
        <p:spPr/>
        <p:txBody>
          <a:bodyPr/>
          <a:lstStyle/>
          <a:p>
            <a:fld id="{E14D505C-9B67-45B5-97F0-E1F3A0F8E976}" type="slidenum">
              <a:rPr lang="en-US" smtClean="0"/>
              <a:t>5</a:t>
            </a:fld>
            <a:endParaRPr lang="en-US"/>
          </a:p>
        </p:txBody>
      </p:sp>
    </p:spTree>
    <p:extLst>
      <p:ext uri="{BB962C8B-B14F-4D97-AF65-F5344CB8AC3E}">
        <p14:creationId xmlns:p14="http://schemas.microsoft.com/office/powerpoint/2010/main" val="1599874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8E9B2-890F-CC85-A51B-1C9F6D01C2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0A8E50-A893-3919-1722-CB17F07F22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808D4E-983E-2583-9290-A2F4AC64B6FE}"/>
              </a:ext>
            </a:extLst>
          </p:cNvPr>
          <p:cNvSpPr>
            <a:spLocks noGrp="1"/>
          </p:cNvSpPr>
          <p:nvPr>
            <p:ph type="dt" sz="half" idx="10"/>
          </p:nvPr>
        </p:nvSpPr>
        <p:spPr/>
        <p:txBody>
          <a:bodyPr/>
          <a:lstStyle/>
          <a:p>
            <a:fld id="{8A659E24-A0A8-426F-90FA-846F22BADEEE}" type="datetimeFigureOut">
              <a:rPr lang="en-US" smtClean="0"/>
              <a:t>12/28/2025</a:t>
            </a:fld>
            <a:endParaRPr lang="en-US"/>
          </a:p>
        </p:txBody>
      </p:sp>
      <p:sp>
        <p:nvSpPr>
          <p:cNvPr id="5" name="Footer Placeholder 4">
            <a:extLst>
              <a:ext uri="{FF2B5EF4-FFF2-40B4-BE49-F238E27FC236}">
                <a16:creationId xmlns:a16="http://schemas.microsoft.com/office/drawing/2014/main" id="{19563C60-E61D-8F03-8F64-CE61CAD0DE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7DBBF8-1C03-BFFE-863B-813867F366D4}"/>
              </a:ext>
            </a:extLst>
          </p:cNvPr>
          <p:cNvSpPr>
            <a:spLocks noGrp="1"/>
          </p:cNvSpPr>
          <p:nvPr>
            <p:ph type="sldNum" sz="quarter" idx="12"/>
          </p:nvPr>
        </p:nvSpPr>
        <p:spPr/>
        <p:txBody>
          <a:bodyPr/>
          <a:lstStyle/>
          <a:p>
            <a:fld id="{2AAE2D7F-01CE-44DD-A124-22AD4706B177}" type="slidenum">
              <a:rPr lang="en-US" smtClean="0"/>
              <a:t>‹#›</a:t>
            </a:fld>
            <a:endParaRPr lang="en-US"/>
          </a:p>
        </p:txBody>
      </p:sp>
    </p:spTree>
    <p:extLst>
      <p:ext uri="{BB962C8B-B14F-4D97-AF65-F5344CB8AC3E}">
        <p14:creationId xmlns:p14="http://schemas.microsoft.com/office/powerpoint/2010/main" val="137542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56261-2C50-7804-5B6F-EBFE55C44B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99D716-FFA4-A595-EAC5-80F2CB5B6F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618EC8-B86C-5DD4-90E7-6D63F92F57E6}"/>
              </a:ext>
            </a:extLst>
          </p:cNvPr>
          <p:cNvSpPr>
            <a:spLocks noGrp="1"/>
          </p:cNvSpPr>
          <p:nvPr>
            <p:ph type="dt" sz="half" idx="10"/>
          </p:nvPr>
        </p:nvSpPr>
        <p:spPr/>
        <p:txBody>
          <a:bodyPr/>
          <a:lstStyle/>
          <a:p>
            <a:fld id="{8A659E24-A0A8-426F-90FA-846F22BADEEE}" type="datetimeFigureOut">
              <a:rPr lang="en-US" smtClean="0"/>
              <a:t>12/28/2025</a:t>
            </a:fld>
            <a:endParaRPr lang="en-US"/>
          </a:p>
        </p:txBody>
      </p:sp>
      <p:sp>
        <p:nvSpPr>
          <p:cNvPr id="5" name="Footer Placeholder 4">
            <a:extLst>
              <a:ext uri="{FF2B5EF4-FFF2-40B4-BE49-F238E27FC236}">
                <a16:creationId xmlns:a16="http://schemas.microsoft.com/office/drawing/2014/main" id="{5D17FD39-20B1-70D7-CD5F-AD8910BE0E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BA8263-343F-DBA2-F50E-38A34F2AB523}"/>
              </a:ext>
            </a:extLst>
          </p:cNvPr>
          <p:cNvSpPr>
            <a:spLocks noGrp="1"/>
          </p:cNvSpPr>
          <p:nvPr>
            <p:ph type="sldNum" sz="quarter" idx="12"/>
          </p:nvPr>
        </p:nvSpPr>
        <p:spPr/>
        <p:txBody>
          <a:bodyPr/>
          <a:lstStyle/>
          <a:p>
            <a:fld id="{2AAE2D7F-01CE-44DD-A124-22AD4706B177}" type="slidenum">
              <a:rPr lang="en-US" smtClean="0"/>
              <a:t>‹#›</a:t>
            </a:fld>
            <a:endParaRPr lang="en-US"/>
          </a:p>
        </p:txBody>
      </p:sp>
    </p:spTree>
    <p:extLst>
      <p:ext uri="{BB962C8B-B14F-4D97-AF65-F5344CB8AC3E}">
        <p14:creationId xmlns:p14="http://schemas.microsoft.com/office/powerpoint/2010/main" val="4254215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F75578-B6B2-E14D-1E33-EE5DE4B52A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967F11-6B21-635C-D85E-A272D158DD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7148AF-8410-B410-680E-3C3E4AEEF4C5}"/>
              </a:ext>
            </a:extLst>
          </p:cNvPr>
          <p:cNvSpPr>
            <a:spLocks noGrp="1"/>
          </p:cNvSpPr>
          <p:nvPr>
            <p:ph type="dt" sz="half" idx="10"/>
          </p:nvPr>
        </p:nvSpPr>
        <p:spPr/>
        <p:txBody>
          <a:bodyPr/>
          <a:lstStyle/>
          <a:p>
            <a:fld id="{8A659E24-A0A8-426F-90FA-846F22BADEEE}" type="datetimeFigureOut">
              <a:rPr lang="en-US" smtClean="0"/>
              <a:t>12/28/2025</a:t>
            </a:fld>
            <a:endParaRPr lang="en-US"/>
          </a:p>
        </p:txBody>
      </p:sp>
      <p:sp>
        <p:nvSpPr>
          <p:cNvPr id="5" name="Footer Placeholder 4">
            <a:extLst>
              <a:ext uri="{FF2B5EF4-FFF2-40B4-BE49-F238E27FC236}">
                <a16:creationId xmlns:a16="http://schemas.microsoft.com/office/drawing/2014/main" id="{0CD2E1F4-4026-4F3D-E8F6-4DB04BBE03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8C0F50-728B-3B67-C7BF-87A6DA0BBE0D}"/>
              </a:ext>
            </a:extLst>
          </p:cNvPr>
          <p:cNvSpPr>
            <a:spLocks noGrp="1"/>
          </p:cNvSpPr>
          <p:nvPr>
            <p:ph type="sldNum" sz="quarter" idx="12"/>
          </p:nvPr>
        </p:nvSpPr>
        <p:spPr/>
        <p:txBody>
          <a:bodyPr/>
          <a:lstStyle/>
          <a:p>
            <a:fld id="{2AAE2D7F-01CE-44DD-A124-22AD4706B177}" type="slidenum">
              <a:rPr lang="en-US" smtClean="0"/>
              <a:t>‹#›</a:t>
            </a:fld>
            <a:endParaRPr lang="en-US"/>
          </a:p>
        </p:txBody>
      </p:sp>
    </p:spTree>
    <p:extLst>
      <p:ext uri="{BB962C8B-B14F-4D97-AF65-F5344CB8AC3E}">
        <p14:creationId xmlns:p14="http://schemas.microsoft.com/office/powerpoint/2010/main" val="4263475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3E8CA-789D-BB4D-677E-4FA69F425F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ABB334-77E1-5506-0032-AC927CC0C7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5D4DB7-CF8F-ECCC-F53F-CEF303491BD4}"/>
              </a:ext>
            </a:extLst>
          </p:cNvPr>
          <p:cNvSpPr>
            <a:spLocks noGrp="1"/>
          </p:cNvSpPr>
          <p:nvPr>
            <p:ph type="dt" sz="half" idx="10"/>
          </p:nvPr>
        </p:nvSpPr>
        <p:spPr/>
        <p:txBody>
          <a:bodyPr/>
          <a:lstStyle/>
          <a:p>
            <a:fld id="{8A659E24-A0A8-426F-90FA-846F22BADEEE}" type="datetimeFigureOut">
              <a:rPr lang="en-US" smtClean="0"/>
              <a:t>12/28/2025</a:t>
            </a:fld>
            <a:endParaRPr lang="en-US"/>
          </a:p>
        </p:txBody>
      </p:sp>
      <p:sp>
        <p:nvSpPr>
          <p:cNvPr id="5" name="Footer Placeholder 4">
            <a:extLst>
              <a:ext uri="{FF2B5EF4-FFF2-40B4-BE49-F238E27FC236}">
                <a16:creationId xmlns:a16="http://schemas.microsoft.com/office/drawing/2014/main" id="{A2F95434-BEC1-352C-A1DA-3C9009B56E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EE369A-5150-D528-B286-5C4DC0F19B60}"/>
              </a:ext>
            </a:extLst>
          </p:cNvPr>
          <p:cNvSpPr>
            <a:spLocks noGrp="1"/>
          </p:cNvSpPr>
          <p:nvPr>
            <p:ph type="sldNum" sz="quarter" idx="12"/>
          </p:nvPr>
        </p:nvSpPr>
        <p:spPr/>
        <p:txBody>
          <a:bodyPr/>
          <a:lstStyle/>
          <a:p>
            <a:fld id="{2AAE2D7F-01CE-44DD-A124-22AD4706B177}" type="slidenum">
              <a:rPr lang="en-US" smtClean="0"/>
              <a:t>‹#›</a:t>
            </a:fld>
            <a:endParaRPr lang="en-US"/>
          </a:p>
        </p:txBody>
      </p:sp>
    </p:spTree>
    <p:extLst>
      <p:ext uri="{BB962C8B-B14F-4D97-AF65-F5344CB8AC3E}">
        <p14:creationId xmlns:p14="http://schemas.microsoft.com/office/powerpoint/2010/main" val="981575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29BD8-298E-A4AB-48F0-7C5A4D9DB8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801DDA-C4AC-DA74-1BB3-FCD527871E9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3744D0-0027-3978-AD55-C9B19F1835C2}"/>
              </a:ext>
            </a:extLst>
          </p:cNvPr>
          <p:cNvSpPr>
            <a:spLocks noGrp="1"/>
          </p:cNvSpPr>
          <p:nvPr>
            <p:ph type="dt" sz="half" idx="10"/>
          </p:nvPr>
        </p:nvSpPr>
        <p:spPr/>
        <p:txBody>
          <a:bodyPr/>
          <a:lstStyle/>
          <a:p>
            <a:fld id="{8A659E24-A0A8-426F-90FA-846F22BADEEE}" type="datetimeFigureOut">
              <a:rPr lang="en-US" smtClean="0"/>
              <a:t>12/28/2025</a:t>
            </a:fld>
            <a:endParaRPr lang="en-US"/>
          </a:p>
        </p:txBody>
      </p:sp>
      <p:sp>
        <p:nvSpPr>
          <p:cNvPr id="5" name="Footer Placeholder 4">
            <a:extLst>
              <a:ext uri="{FF2B5EF4-FFF2-40B4-BE49-F238E27FC236}">
                <a16:creationId xmlns:a16="http://schemas.microsoft.com/office/drawing/2014/main" id="{78DD3A27-6BF0-BECD-53B2-932C82D19A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813D92-4E7E-88A7-B063-706CE3C59016}"/>
              </a:ext>
            </a:extLst>
          </p:cNvPr>
          <p:cNvSpPr>
            <a:spLocks noGrp="1"/>
          </p:cNvSpPr>
          <p:nvPr>
            <p:ph type="sldNum" sz="quarter" idx="12"/>
          </p:nvPr>
        </p:nvSpPr>
        <p:spPr/>
        <p:txBody>
          <a:bodyPr/>
          <a:lstStyle/>
          <a:p>
            <a:fld id="{2AAE2D7F-01CE-44DD-A124-22AD4706B177}" type="slidenum">
              <a:rPr lang="en-US" smtClean="0"/>
              <a:t>‹#›</a:t>
            </a:fld>
            <a:endParaRPr lang="en-US"/>
          </a:p>
        </p:txBody>
      </p:sp>
    </p:spTree>
    <p:extLst>
      <p:ext uri="{BB962C8B-B14F-4D97-AF65-F5344CB8AC3E}">
        <p14:creationId xmlns:p14="http://schemas.microsoft.com/office/powerpoint/2010/main" val="776767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8C819-020C-E5F1-4EAD-966C7215ED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DB71A5-2333-5C00-4DEC-D567427871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D1EFB0-5E55-CAD0-28BD-236797B055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3A664D-4E67-39A0-FC1E-9F1A60544A3D}"/>
              </a:ext>
            </a:extLst>
          </p:cNvPr>
          <p:cNvSpPr>
            <a:spLocks noGrp="1"/>
          </p:cNvSpPr>
          <p:nvPr>
            <p:ph type="dt" sz="half" idx="10"/>
          </p:nvPr>
        </p:nvSpPr>
        <p:spPr/>
        <p:txBody>
          <a:bodyPr/>
          <a:lstStyle/>
          <a:p>
            <a:fld id="{8A659E24-A0A8-426F-90FA-846F22BADEEE}" type="datetimeFigureOut">
              <a:rPr lang="en-US" smtClean="0"/>
              <a:t>12/28/2025</a:t>
            </a:fld>
            <a:endParaRPr lang="en-US"/>
          </a:p>
        </p:txBody>
      </p:sp>
      <p:sp>
        <p:nvSpPr>
          <p:cNvPr id="6" name="Footer Placeholder 5">
            <a:extLst>
              <a:ext uri="{FF2B5EF4-FFF2-40B4-BE49-F238E27FC236}">
                <a16:creationId xmlns:a16="http://schemas.microsoft.com/office/drawing/2014/main" id="{BE6FADCA-4A50-AD91-0F1F-31E932908A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22293-4B39-52EC-FC45-66D6557127AC}"/>
              </a:ext>
            </a:extLst>
          </p:cNvPr>
          <p:cNvSpPr>
            <a:spLocks noGrp="1"/>
          </p:cNvSpPr>
          <p:nvPr>
            <p:ph type="sldNum" sz="quarter" idx="12"/>
          </p:nvPr>
        </p:nvSpPr>
        <p:spPr/>
        <p:txBody>
          <a:bodyPr/>
          <a:lstStyle/>
          <a:p>
            <a:fld id="{2AAE2D7F-01CE-44DD-A124-22AD4706B177}" type="slidenum">
              <a:rPr lang="en-US" smtClean="0"/>
              <a:t>‹#›</a:t>
            </a:fld>
            <a:endParaRPr lang="en-US"/>
          </a:p>
        </p:txBody>
      </p:sp>
    </p:spTree>
    <p:extLst>
      <p:ext uri="{BB962C8B-B14F-4D97-AF65-F5344CB8AC3E}">
        <p14:creationId xmlns:p14="http://schemas.microsoft.com/office/powerpoint/2010/main" val="3997374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A7849-C843-097C-B3B5-054CD9E149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7F4B1D-4453-BD3C-367B-0775AB7A85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0C34E7-867B-CB30-B63E-CF7923017D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101361-DC58-964B-639A-B4906DA4C8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D996CD-D0EA-C029-3731-DF68AE768F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AA88B3-A71F-C90C-E5B7-17EAB25DD750}"/>
              </a:ext>
            </a:extLst>
          </p:cNvPr>
          <p:cNvSpPr>
            <a:spLocks noGrp="1"/>
          </p:cNvSpPr>
          <p:nvPr>
            <p:ph type="dt" sz="half" idx="10"/>
          </p:nvPr>
        </p:nvSpPr>
        <p:spPr/>
        <p:txBody>
          <a:bodyPr/>
          <a:lstStyle/>
          <a:p>
            <a:fld id="{8A659E24-A0A8-426F-90FA-846F22BADEEE}" type="datetimeFigureOut">
              <a:rPr lang="en-US" smtClean="0"/>
              <a:t>12/28/2025</a:t>
            </a:fld>
            <a:endParaRPr lang="en-US"/>
          </a:p>
        </p:txBody>
      </p:sp>
      <p:sp>
        <p:nvSpPr>
          <p:cNvPr id="8" name="Footer Placeholder 7">
            <a:extLst>
              <a:ext uri="{FF2B5EF4-FFF2-40B4-BE49-F238E27FC236}">
                <a16:creationId xmlns:a16="http://schemas.microsoft.com/office/drawing/2014/main" id="{0C11C385-7D7E-CC2E-E3B3-38CE31B0DE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CBB374-A4BB-CCDF-1C06-570A42AA76D3}"/>
              </a:ext>
            </a:extLst>
          </p:cNvPr>
          <p:cNvSpPr>
            <a:spLocks noGrp="1"/>
          </p:cNvSpPr>
          <p:nvPr>
            <p:ph type="sldNum" sz="quarter" idx="12"/>
          </p:nvPr>
        </p:nvSpPr>
        <p:spPr/>
        <p:txBody>
          <a:bodyPr/>
          <a:lstStyle/>
          <a:p>
            <a:fld id="{2AAE2D7F-01CE-44DD-A124-22AD4706B177}" type="slidenum">
              <a:rPr lang="en-US" smtClean="0"/>
              <a:t>‹#›</a:t>
            </a:fld>
            <a:endParaRPr lang="en-US"/>
          </a:p>
        </p:txBody>
      </p:sp>
    </p:spTree>
    <p:extLst>
      <p:ext uri="{BB962C8B-B14F-4D97-AF65-F5344CB8AC3E}">
        <p14:creationId xmlns:p14="http://schemas.microsoft.com/office/powerpoint/2010/main" val="3972197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1F962-6F43-A36D-F701-2D3974A741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ED19A2-2465-2950-2DB3-BC7E8E091296}"/>
              </a:ext>
            </a:extLst>
          </p:cNvPr>
          <p:cNvSpPr>
            <a:spLocks noGrp="1"/>
          </p:cNvSpPr>
          <p:nvPr>
            <p:ph type="dt" sz="half" idx="10"/>
          </p:nvPr>
        </p:nvSpPr>
        <p:spPr/>
        <p:txBody>
          <a:bodyPr/>
          <a:lstStyle/>
          <a:p>
            <a:fld id="{8A659E24-A0A8-426F-90FA-846F22BADEEE}" type="datetimeFigureOut">
              <a:rPr lang="en-US" smtClean="0"/>
              <a:t>12/28/2025</a:t>
            </a:fld>
            <a:endParaRPr lang="en-US"/>
          </a:p>
        </p:txBody>
      </p:sp>
      <p:sp>
        <p:nvSpPr>
          <p:cNvPr id="4" name="Footer Placeholder 3">
            <a:extLst>
              <a:ext uri="{FF2B5EF4-FFF2-40B4-BE49-F238E27FC236}">
                <a16:creationId xmlns:a16="http://schemas.microsoft.com/office/drawing/2014/main" id="{D9D91FCD-7129-4D3A-E2CA-DB67B060AE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4A32A8-F978-2D1E-7B54-D6F9CCFAAC0F}"/>
              </a:ext>
            </a:extLst>
          </p:cNvPr>
          <p:cNvSpPr>
            <a:spLocks noGrp="1"/>
          </p:cNvSpPr>
          <p:nvPr>
            <p:ph type="sldNum" sz="quarter" idx="12"/>
          </p:nvPr>
        </p:nvSpPr>
        <p:spPr/>
        <p:txBody>
          <a:bodyPr/>
          <a:lstStyle/>
          <a:p>
            <a:fld id="{2AAE2D7F-01CE-44DD-A124-22AD4706B177}" type="slidenum">
              <a:rPr lang="en-US" smtClean="0"/>
              <a:t>‹#›</a:t>
            </a:fld>
            <a:endParaRPr lang="en-US"/>
          </a:p>
        </p:txBody>
      </p:sp>
    </p:spTree>
    <p:extLst>
      <p:ext uri="{BB962C8B-B14F-4D97-AF65-F5344CB8AC3E}">
        <p14:creationId xmlns:p14="http://schemas.microsoft.com/office/powerpoint/2010/main" val="3666755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5B199C-9E9E-EB80-286E-646A3ABDFC51}"/>
              </a:ext>
            </a:extLst>
          </p:cNvPr>
          <p:cNvSpPr>
            <a:spLocks noGrp="1"/>
          </p:cNvSpPr>
          <p:nvPr>
            <p:ph type="dt" sz="half" idx="10"/>
          </p:nvPr>
        </p:nvSpPr>
        <p:spPr/>
        <p:txBody>
          <a:bodyPr/>
          <a:lstStyle/>
          <a:p>
            <a:fld id="{8A659E24-A0A8-426F-90FA-846F22BADEEE}" type="datetimeFigureOut">
              <a:rPr lang="en-US" smtClean="0"/>
              <a:t>12/28/2025</a:t>
            </a:fld>
            <a:endParaRPr lang="en-US"/>
          </a:p>
        </p:txBody>
      </p:sp>
      <p:sp>
        <p:nvSpPr>
          <p:cNvPr id="3" name="Footer Placeholder 2">
            <a:extLst>
              <a:ext uri="{FF2B5EF4-FFF2-40B4-BE49-F238E27FC236}">
                <a16:creationId xmlns:a16="http://schemas.microsoft.com/office/drawing/2014/main" id="{5DC10A58-0DE0-6632-D999-232AF44729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9EFEA7-F214-CE3C-5F26-1BA771A15690}"/>
              </a:ext>
            </a:extLst>
          </p:cNvPr>
          <p:cNvSpPr>
            <a:spLocks noGrp="1"/>
          </p:cNvSpPr>
          <p:nvPr>
            <p:ph type="sldNum" sz="quarter" idx="12"/>
          </p:nvPr>
        </p:nvSpPr>
        <p:spPr/>
        <p:txBody>
          <a:bodyPr/>
          <a:lstStyle/>
          <a:p>
            <a:fld id="{2AAE2D7F-01CE-44DD-A124-22AD4706B177}" type="slidenum">
              <a:rPr lang="en-US" smtClean="0"/>
              <a:t>‹#›</a:t>
            </a:fld>
            <a:endParaRPr lang="en-US"/>
          </a:p>
        </p:txBody>
      </p:sp>
    </p:spTree>
    <p:extLst>
      <p:ext uri="{BB962C8B-B14F-4D97-AF65-F5344CB8AC3E}">
        <p14:creationId xmlns:p14="http://schemas.microsoft.com/office/powerpoint/2010/main" val="41550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C63E-6971-3DFB-1A96-5BCC6A2537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32A3C3-4249-E424-6D26-C1FC4CDEEE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127815-D243-2B39-85B5-6970F471A9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FB89B6-ECFE-D84C-8F31-9E51673CD134}"/>
              </a:ext>
            </a:extLst>
          </p:cNvPr>
          <p:cNvSpPr>
            <a:spLocks noGrp="1"/>
          </p:cNvSpPr>
          <p:nvPr>
            <p:ph type="dt" sz="half" idx="10"/>
          </p:nvPr>
        </p:nvSpPr>
        <p:spPr/>
        <p:txBody>
          <a:bodyPr/>
          <a:lstStyle/>
          <a:p>
            <a:fld id="{8A659E24-A0A8-426F-90FA-846F22BADEEE}" type="datetimeFigureOut">
              <a:rPr lang="en-US" smtClean="0"/>
              <a:t>12/28/2025</a:t>
            </a:fld>
            <a:endParaRPr lang="en-US"/>
          </a:p>
        </p:txBody>
      </p:sp>
      <p:sp>
        <p:nvSpPr>
          <p:cNvPr id="6" name="Footer Placeholder 5">
            <a:extLst>
              <a:ext uri="{FF2B5EF4-FFF2-40B4-BE49-F238E27FC236}">
                <a16:creationId xmlns:a16="http://schemas.microsoft.com/office/drawing/2014/main" id="{52A618D7-905B-49A7-DC7B-F5367797DB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8054DD-DC8C-C46B-28F4-C8C57FCD0BA5}"/>
              </a:ext>
            </a:extLst>
          </p:cNvPr>
          <p:cNvSpPr>
            <a:spLocks noGrp="1"/>
          </p:cNvSpPr>
          <p:nvPr>
            <p:ph type="sldNum" sz="quarter" idx="12"/>
          </p:nvPr>
        </p:nvSpPr>
        <p:spPr/>
        <p:txBody>
          <a:bodyPr/>
          <a:lstStyle/>
          <a:p>
            <a:fld id="{2AAE2D7F-01CE-44DD-A124-22AD4706B177}" type="slidenum">
              <a:rPr lang="en-US" smtClean="0"/>
              <a:t>‹#›</a:t>
            </a:fld>
            <a:endParaRPr lang="en-US"/>
          </a:p>
        </p:txBody>
      </p:sp>
    </p:spTree>
    <p:extLst>
      <p:ext uri="{BB962C8B-B14F-4D97-AF65-F5344CB8AC3E}">
        <p14:creationId xmlns:p14="http://schemas.microsoft.com/office/powerpoint/2010/main" val="2493512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DF97-5C9D-0706-417D-E6E4F8888C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A31B91-FDD7-F16B-C24D-E9B9AA4754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386FB2-B309-8F9E-EF96-A91D3A8B53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FD003A-38DB-89B8-E866-4FFF1174651C}"/>
              </a:ext>
            </a:extLst>
          </p:cNvPr>
          <p:cNvSpPr>
            <a:spLocks noGrp="1"/>
          </p:cNvSpPr>
          <p:nvPr>
            <p:ph type="dt" sz="half" idx="10"/>
          </p:nvPr>
        </p:nvSpPr>
        <p:spPr/>
        <p:txBody>
          <a:bodyPr/>
          <a:lstStyle/>
          <a:p>
            <a:fld id="{8A659E24-A0A8-426F-90FA-846F22BADEEE}" type="datetimeFigureOut">
              <a:rPr lang="en-US" smtClean="0"/>
              <a:t>12/28/2025</a:t>
            </a:fld>
            <a:endParaRPr lang="en-US"/>
          </a:p>
        </p:txBody>
      </p:sp>
      <p:sp>
        <p:nvSpPr>
          <p:cNvPr id="6" name="Footer Placeholder 5">
            <a:extLst>
              <a:ext uri="{FF2B5EF4-FFF2-40B4-BE49-F238E27FC236}">
                <a16:creationId xmlns:a16="http://schemas.microsoft.com/office/drawing/2014/main" id="{670D8B43-0273-38A5-50CC-BCE8EC0817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A7340F-12BF-1677-6042-28D5C7A8E6CD}"/>
              </a:ext>
            </a:extLst>
          </p:cNvPr>
          <p:cNvSpPr>
            <a:spLocks noGrp="1"/>
          </p:cNvSpPr>
          <p:nvPr>
            <p:ph type="sldNum" sz="quarter" idx="12"/>
          </p:nvPr>
        </p:nvSpPr>
        <p:spPr/>
        <p:txBody>
          <a:bodyPr/>
          <a:lstStyle/>
          <a:p>
            <a:fld id="{2AAE2D7F-01CE-44DD-A124-22AD4706B177}" type="slidenum">
              <a:rPr lang="en-US" smtClean="0"/>
              <a:t>‹#›</a:t>
            </a:fld>
            <a:endParaRPr lang="en-US"/>
          </a:p>
        </p:txBody>
      </p:sp>
    </p:spTree>
    <p:extLst>
      <p:ext uri="{BB962C8B-B14F-4D97-AF65-F5344CB8AC3E}">
        <p14:creationId xmlns:p14="http://schemas.microsoft.com/office/powerpoint/2010/main" val="1544225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7ECE6D-1C35-A82D-519F-F697454581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EC861F-3F5F-9261-98B6-7D08AD851D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82F1DA-6A21-F8B9-955F-9131BB2264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A659E24-A0A8-426F-90FA-846F22BADEEE}" type="datetimeFigureOut">
              <a:rPr lang="en-US" smtClean="0"/>
              <a:t>12/28/2025</a:t>
            </a:fld>
            <a:endParaRPr lang="en-US"/>
          </a:p>
        </p:txBody>
      </p:sp>
      <p:sp>
        <p:nvSpPr>
          <p:cNvPr id="5" name="Footer Placeholder 4">
            <a:extLst>
              <a:ext uri="{FF2B5EF4-FFF2-40B4-BE49-F238E27FC236}">
                <a16:creationId xmlns:a16="http://schemas.microsoft.com/office/drawing/2014/main" id="{CDB81B19-F326-37EE-CF0C-CFA02D701D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E3D4C19-D833-2B20-57B9-FFCC7C6021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AAE2D7F-01CE-44DD-A124-22AD4706B177}" type="slidenum">
              <a:rPr lang="en-US" smtClean="0"/>
              <a:t>‹#›</a:t>
            </a:fld>
            <a:endParaRPr lang="en-US"/>
          </a:p>
        </p:txBody>
      </p:sp>
    </p:spTree>
    <p:extLst>
      <p:ext uri="{BB962C8B-B14F-4D97-AF65-F5344CB8AC3E}">
        <p14:creationId xmlns:p14="http://schemas.microsoft.com/office/powerpoint/2010/main" val="330128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7" Type="http://schemas.openxmlformats.org/officeDocument/2006/relationships/image" Target="../media/image7.png"/><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uilding with a pool and a city in the background&#10;&#10;AI-generated content may be incorrect.">
            <a:extLst>
              <a:ext uri="{FF2B5EF4-FFF2-40B4-BE49-F238E27FC236}">
                <a16:creationId xmlns:a16="http://schemas.microsoft.com/office/drawing/2014/main" id="{587B6495-1DE0-DC0E-3BC1-F1A5FF684671}"/>
              </a:ext>
            </a:extLst>
          </p:cNvPr>
          <p:cNvPicPr>
            <a:picLocks noChangeAspect="1"/>
          </p:cNvPicPr>
          <p:nvPr/>
        </p:nvPicPr>
        <p:blipFill>
          <a:blip r:embed="rId2">
            <a:extLst>
              <a:ext uri="{28A0092B-C50C-407E-A947-70E740481C1C}">
                <a14:useLocalDpi xmlns:a14="http://schemas.microsoft.com/office/drawing/2010/main" val="0"/>
              </a:ext>
            </a:extLst>
          </a:blip>
          <a:srcRect b="78311"/>
          <a:stretch>
            <a:fillRect/>
          </a:stretch>
        </p:blipFill>
        <p:spPr>
          <a:xfrm>
            <a:off x="17893324" y="1931975"/>
            <a:ext cx="5123067" cy="831861"/>
          </a:xfrm>
          <a:prstGeom prst="rect">
            <a:avLst/>
          </a:prstGeom>
        </p:spPr>
      </p:pic>
      <p:pic>
        <p:nvPicPr>
          <p:cNvPr id="3" name="Picture 2" descr="A building with a pool and a city in the background&#10;&#10;AI-generated content may be incorrect.">
            <a:extLst>
              <a:ext uri="{FF2B5EF4-FFF2-40B4-BE49-F238E27FC236}">
                <a16:creationId xmlns:a16="http://schemas.microsoft.com/office/drawing/2014/main" id="{76ABA80F-0205-9D33-6508-AB27590A8461}"/>
              </a:ext>
            </a:extLst>
          </p:cNvPr>
          <p:cNvPicPr>
            <a:picLocks noChangeAspect="1"/>
          </p:cNvPicPr>
          <p:nvPr/>
        </p:nvPicPr>
        <p:blipFill>
          <a:blip r:embed="rId2">
            <a:extLst>
              <a:ext uri="{28A0092B-C50C-407E-A947-70E740481C1C}">
                <a14:useLocalDpi xmlns:a14="http://schemas.microsoft.com/office/drawing/2010/main" val="0"/>
              </a:ext>
            </a:extLst>
          </a:blip>
          <a:srcRect t="28187" b="50124"/>
          <a:stretch>
            <a:fillRect/>
          </a:stretch>
        </p:blipFill>
        <p:spPr>
          <a:xfrm>
            <a:off x="15660018" y="3013069"/>
            <a:ext cx="5123067" cy="831861"/>
          </a:xfrm>
          <a:prstGeom prst="rect">
            <a:avLst/>
          </a:prstGeom>
        </p:spPr>
      </p:pic>
      <p:pic>
        <p:nvPicPr>
          <p:cNvPr id="4" name="Picture 3" descr="A building with a pool and a city in the background&#10;&#10;AI-generated content may be incorrect.">
            <a:extLst>
              <a:ext uri="{FF2B5EF4-FFF2-40B4-BE49-F238E27FC236}">
                <a16:creationId xmlns:a16="http://schemas.microsoft.com/office/drawing/2014/main" id="{B0BD2EF2-758B-5627-B904-C654AF881A19}"/>
              </a:ext>
            </a:extLst>
          </p:cNvPr>
          <p:cNvPicPr>
            <a:picLocks noChangeAspect="1"/>
          </p:cNvPicPr>
          <p:nvPr/>
        </p:nvPicPr>
        <p:blipFill>
          <a:blip r:embed="rId2">
            <a:extLst>
              <a:ext uri="{28A0092B-C50C-407E-A947-70E740481C1C}">
                <a14:useLocalDpi xmlns:a14="http://schemas.microsoft.com/office/drawing/2010/main" val="0"/>
              </a:ext>
            </a:extLst>
          </a:blip>
          <a:srcRect l="12813" t="56498" b="21813"/>
          <a:stretch>
            <a:fillRect/>
          </a:stretch>
        </p:blipFill>
        <p:spPr>
          <a:xfrm>
            <a:off x="13426712" y="4094163"/>
            <a:ext cx="4466612" cy="831861"/>
          </a:xfrm>
          <a:prstGeom prst="rect">
            <a:avLst/>
          </a:prstGeom>
        </p:spPr>
      </p:pic>
      <p:sp>
        <p:nvSpPr>
          <p:cNvPr id="5" name="Oval 4">
            <a:extLst>
              <a:ext uri="{FF2B5EF4-FFF2-40B4-BE49-F238E27FC236}">
                <a16:creationId xmlns:a16="http://schemas.microsoft.com/office/drawing/2014/main" id="{8EF9769D-889D-E50D-EC82-B97324EB6CB8}"/>
              </a:ext>
            </a:extLst>
          </p:cNvPr>
          <p:cNvSpPr/>
          <p:nvPr/>
        </p:nvSpPr>
        <p:spPr>
          <a:xfrm rot="21033829">
            <a:off x="-14566090" y="2844004"/>
            <a:ext cx="4181475" cy="1169988"/>
          </a:xfrm>
          <a:prstGeom prst="ellipse">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FF4C051-F92C-0A9E-CBA7-450AA3C2D1DF}"/>
              </a:ext>
            </a:extLst>
          </p:cNvPr>
          <p:cNvSpPr txBox="1"/>
          <p:nvPr/>
        </p:nvSpPr>
        <p:spPr>
          <a:xfrm>
            <a:off x="-4785638" y="1720836"/>
            <a:ext cx="4162425" cy="1200329"/>
          </a:xfrm>
          <a:prstGeom prst="rect">
            <a:avLst/>
          </a:prstGeom>
          <a:noFill/>
        </p:spPr>
        <p:txBody>
          <a:bodyPr wrap="square">
            <a:spAutoFit/>
          </a:bodyPr>
          <a:lstStyle/>
          <a:p>
            <a:r>
              <a:rPr lang="en-US" sz="7200" dirty="0">
                <a:latin typeface="Perpetua Titling MT" panose="02020502060505020804" pitchFamily="18" charset="0"/>
                <a:cs typeface="Aparajita" panose="020B0502040204020203" pitchFamily="18" charset="0"/>
              </a:rPr>
              <a:t>Beyond</a:t>
            </a:r>
          </a:p>
        </p:txBody>
      </p:sp>
      <p:sp>
        <p:nvSpPr>
          <p:cNvPr id="7" name="TextBox 6">
            <a:extLst>
              <a:ext uri="{FF2B5EF4-FFF2-40B4-BE49-F238E27FC236}">
                <a16:creationId xmlns:a16="http://schemas.microsoft.com/office/drawing/2014/main" id="{94AF1DD7-8A52-2CE9-D165-96C48CC0AE1E}"/>
              </a:ext>
            </a:extLst>
          </p:cNvPr>
          <p:cNvSpPr txBox="1"/>
          <p:nvPr/>
        </p:nvSpPr>
        <p:spPr>
          <a:xfrm>
            <a:off x="-7551317" y="2828833"/>
            <a:ext cx="4162425" cy="1200329"/>
          </a:xfrm>
          <a:prstGeom prst="rect">
            <a:avLst/>
          </a:prstGeom>
          <a:noFill/>
        </p:spPr>
        <p:txBody>
          <a:bodyPr wrap="square">
            <a:spAutoFit/>
          </a:bodyPr>
          <a:lstStyle/>
          <a:p>
            <a:r>
              <a:rPr lang="en-US" sz="7200" i="1" dirty="0">
                <a:latin typeface="Perpetua Titling MT" panose="02020502060505020804" pitchFamily="18" charset="0"/>
                <a:cs typeface="Aparajita" panose="020B0502040204020203" pitchFamily="18" charset="0"/>
              </a:rPr>
              <a:t>Square</a:t>
            </a:r>
            <a:endParaRPr lang="en-US" sz="7200" dirty="0">
              <a:latin typeface="Perpetua Titling MT" panose="02020502060505020804" pitchFamily="18" charset="0"/>
              <a:cs typeface="Aparajita" panose="020B0502040204020203" pitchFamily="18" charset="0"/>
            </a:endParaRPr>
          </a:p>
        </p:txBody>
      </p:sp>
      <p:sp>
        <p:nvSpPr>
          <p:cNvPr id="8" name="TextBox 7">
            <a:extLst>
              <a:ext uri="{FF2B5EF4-FFF2-40B4-BE49-F238E27FC236}">
                <a16:creationId xmlns:a16="http://schemas.microsoft.com/office/drawing/2014/main" id="{ECF7E2D2-C922-DD20-4400-F1B8DF2BCA17}"/>
              </a:ext>
            </a:extLst>
          </p:cNvPr>
          <p:cNvSpPr txBox="1"/>
          <p:nvPr/>
        </p:nvSpPr>
        <p:spPr>
          <a:xfrm>
            <a:off x="-10065560" y="3936834"/>
            <a:ext cx="4580036" cy="1200329"/>
          </a:xfrm>
          <a:prstGeom prst="rect">
            <a:avLst/>
          </a:prstGeom>
          <a:noFill/>
        </p:spPr>
        <p:txBody>
          <a:bodyPr wrap="none" rtlCol="0">
            <a:spAutoFit/>
          </a:bodyPr>
          <a:lstStyle/>
          <a:p>
            <a:r>
              <a:rPr lang="en-US" sz="7200" dirty="0">
                <a:latin typeface="Perpetua Titling MT" panose="02020502060505020804" pitchFamily="18" charset="0"/>
              </a:rPr>
              <a:t>Footage</a:t>
            </a:r>
          </a:p>
        </p:txBody>
      </p:sp>
      <p:sp>
        <p:nvSpPr>
          <p:cNvPr id="9" name="TextBox 8">
            <a:extLst>
              <a:ext uri="{FF2B5EF4-FFF2-40B4-BE49-F238E27FC236}">
                <a16:creationId xmlns:a16="http://schemas.microsoft.com/office/drawing/2014/main" id="{6CF84A78-876D-91E8-E756-8A20E2B24E90}"/>
              </a:ext>
            </a:extLst>
          </p:cNvPr>
          <p:cNvSpPr txBox="1"/>
          <p:nvPr/>
        </p:nvSpPr>
        <p:spPr>
          <a:xfrm>
            <a:off x="13068435" y="5059790"/>
            <a:ext cx="4545988" cy="338554"/>
          </a:xfrm>
          <a:prstGeom prst="rect">
            <a:avLst/>
          </a:prstGeom>
          <a:noFill/>
        </p:spPr>
        <p:txBody>
          <a:bodyPr wrap="none" rtlCol="0">
            <a:spAutoFit/>
          </a:bodyPr>
          <a:lstStyle/>
          <a:p>
            <a:r>
              <a:rPr lang="en-US" sz="1600" dirty="0">
                <a:latin typeface="Aptos" panose="020B0004020202020204" pitchFamily="34" charset="0"/>
              </a:rPr>
              <a:t>Uncovering Hidden Value Drivers in Rental Pricing</a:t>
            </a:r>
          </a:p>
        </p:txBody>
      </p:sp>
      <p:cxnSp>
        <p:nvCxnSpPr>
          <p:cNvPr id="10" name="Straight Connector 9">
            <a:extLst>
              <a:ext uri="{FF2B5EF4-FFF2-40B4-BE49-F238E27FC236}">
                <a16:creationId xmlns:a16="http://schemas.microsoft.com/office/drawing/2014/main" id="{1515B2E6-42A7-6BC7-1607-B5CDF111B2C9}"/>
              </a:ext>
            </a:extLst>
          </p:cNvPr>
          <p:cNvCxnSpPr>
            <a:cxnSpLocks/>
          </p:cNvCxnSpPr>
          <p:nvPr/>
        </p:nvCxnSpPr>
        <p:spPr>
          <a:xfrm>
            <a:off x="-3388892" y="5221800"/>
            <a:ext cx="2901880" cy="7267"/>
          </a:xfrm>
          <a:prstGeom prst="line">
            <a:avLst/>
          </a:prstGeom>
          <a:ln w="9525"/>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1CE6370E-B3AB-D79D-D1E4-E3738703955F}"/>
              </a:ext>
            </a:extLst>
          </p:cNvPr>
          <p:cNvCxnSpPr>
            <a:cxnSpLocks/>
          </p:cNvCxnSpPr>
          <p:nvPr/>
        </p:nvCxnSpPr>
        <p:spPr>
          <a:xfrm>
            <a:off x="18445316" y="5229067"/>
            <a:ext cx="1694747" cy="7267"/>
          </a:xfrm>
          <a:prstGeom prst="line">
            <a:avLst/>
          </a:prstGeom>
          <a:ln w="9525"/>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5079FE71-F601-7433-543F-BB6526D3A638}"/>
              </a:ext>
            </a:extLst>
          </p:cNvPr>
          <p:cNvSpPr txBox="1"/>
          <p:nvPr/>
        </p:nvSpPr>
        <p:spPr>
          <a:xfrm>
            <a:off x="5483493" y="2728905"/>
            <a:ext cx="1225015" cy="369332"/>
          </a:xfrm>
          <a:prstGeom prst="rect">
            <a:avLst/>
          </a:prstGeom>
          <a:noFill/>
        </p:spPr>
        <p:txBody>
          <a:bodyPr wrap="none" rtlCol="0">
            <a:spAutoFit/>
          </a:bodyPr>
          <a:lstStyle/>
          <a:p>
            <a:r>
              <a:rPr lang="en-US" dirty="0">
                <a:latin typeface="Perpetua Titling MT" panose="02020502060505020804" pitchFamily="18" charset="0"/>
              </a:rPr>
              <a:t>CB013366</a:t>
            </a:r>
          </a:p>
        </p:txBody>
      </p:sp>
      <p:sp>
        <p:nvSpPr>
          <p:cNvPr id="13" name="TextBox 12">
            <a:extLst>
              <a:ext uri="{FF2B5EF4-FFF2-40B4-BE49-F238E27FC236}">
                <a16:creationId xmlns:a16="http://schemas.microsoft.com/office/drawing/2014/main" id="{C877D851-1ECE-0BC0-EA15-63E709BE4D33}"/>
              </a:ext>
            </a:extLst>
          </p:cNvPr>
          <p:cNvSpPr txBox="1"/>
          <p:nvPr/>
        </p:nvSpPr>
        <p:spPr>
          <a:xfrm>
            <a:off x="4576257" y="3072944"/>
            <a:ext cx="3039486" cy="369332"/>
          </a:xfrm>
          <a:prstGeom prst="rect">
            <a:avLst/>
          </a:prstGeom>
          <a:noFill/>
        </p:spPr>
        <p:txBody>
          <a:bodyPr wrap="none" rtlCol="0">
            <a:spAutoFit/>
          </a:bodyPr>
          <a:lstStyle/>
          <a:p>
            <a:r>
              <a:rPr lang="en-US" dirty="0">
                <a:latin typeface="Perpetua Titling MT" panose="02020502060505020804" pitchFamily="18" charset="0"/>
              </a:rPr>
              <a:t>M.G LAKSHAN NIROSHAN</a:t>
            </a:r>
          </a:p>
        </p:txBody>
      </p:sp>
      <p:sp>
        <p:nvSpPr>
          <p:cNvPr id="14" name="TextBox 13">
            <a:extLst>
              <a:ext uri="{FF2B5EF4-FFF2-40B4-BE49-F238E27FC236}">
                <a16:creationId xmlns:a16="http://schemas.microsoft.com/office/drawing/2014/main" id="{C4C2118B-C482-846E-15C6-8B775C339F1F}"/>
              </a:ext>
            </a:extLst>
          </p:cNvPr>
          <p:cNvSpPr txBox="1"/>
          <p:nvPr/>
        </p:nvSpPr>
        <p:spPr>
          <a:xfrm>
            <a:off x="4718123" y="3416983"/>
            <a:ext cx="2755754" cy="369332"/>
          </a:xfrm>
          <a:prstGeom prst="rect">
            <a:avLst/>
          </a:prstGeom>
          <a:noFill/>
        </p:spPr>
        <p:txBody>
          <a:bodyPr wrap="none" rtlCol="0">
            <a:spAutoFit/>
          </a:bodyPr>
          <a:lstStyle/>
          <a:p>
            <a:r>
              <a:rPr lang="en-US" dirty="0">
                <a:latin typeface="Perpetua Titling MT" panose="02020502060505020804" pitchFamily="18" charset="0"/>
              </a:rPr>
              <a:t>DECISION ANALYTICS I</a:t>
            </a:r>
          </a:p>
        </p:txBody>
      </p:sp>
      <p:sp>
        <p:nvSpPr>
          <p:cNvPr id="15" name="TextBox 14">
            <a:extLst>
              <a:ext uri="{FF2B5EF4-FFF2-40B4-BE49-F238E27FC236}">
                <a16:creationId xmlns:a16="http://schemas.microsoft.com/office/drawing/2014/main" id="{E42EE2F5-6D28-6DCC-CA27-3F13F4DB7AAC}"/>
              </a:ext>
            </a:extLst>
          </p:cNvPr>
          <p:cNvSpPr txBox="1"/>
          <p:nvPr/>
        </p:nvSpPr>
        <p:spPr>
          <a:xfrm>
            <a:off x="5196555" y="3761023"/>
            <a:ext cx="1798890" cy="369332"/>
          </a:xfrm>
          <a:prstGeom prst="rect">
            <a:avLst/>
          </a:prstGeom>
          <a:noFill/>
        </p:spPr>
        <p:txBody>
          <a:bodyPr wrap="none" rtlCol="0">
            <a:spAutoFit/>
          </a:bodyPr>
          <a:lstStyle/>
          <a:p>
            <a:r>
              <a:rPr lang="en-US" dirty="0">
                <a:latin typeface="Perpetua Titling MT" panose="02020502060505020804" pitchFamily="18" charset="0"/>
              </a:rPr>
              <a:t>ASSIGNMENT I</a:t>
            </a:r>
          </a:p>
        </p:txBody>
      </p:sp>
    </p:spTree>
    <p:extLst>
      <p:ext uri="{BB962C8B-B14F-4D97-AF65-F5344CB8AC3E}">
        <p14:creationId xmlns:p14="http://schemas.microsoft.com/office/powerpoint/2010/main" val="3312552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D8BF0A-5C05-56F8-3FEF-A8D506F29710}"/>
              </a:ext>
            </a:extLst>
          </p:cNvPr>
          <p:cNvSpPr txBox="1"/>
          <p:nvPr/>
        </p:nvSpPr>
        <p:spPr>
          <a:xfrm>
            <a:off x="522514" y="301563"/>
            <a:ext cx="4731657" cy="523220"/>
          </a:xfrm>
          <a:prstGeom prst="rect">
            <a:avLst/>
          </a:prstGeom>
          <a:noFill/>
        </p:spPr>
        <p:txBody>
          <a:bodyPr wrap="square">
            <a:spAutoFit/>
          </a:bodyPr>
          <a:lstStyle/>
          <a:p>
            <a:r>
              <a:rPr lang="en-US" sz="2800" b="1" dirty="0">
                <a:latin typeface="Perpetua Titling MT" panose="02020502060505020804" pitchFamily="18" charset="0"/>
                <a:ea typeface="Arial Unicode MS"/>
                <a:cs typeface="Times New Roman" panose="02020603050405020304" pitchFamily="18" charset="0"/>
              </a:rPr>
              <a:t>2</a:t>
            </a:r>
            <a:r>
              <a:rPr lang="en-US" sz="2800" b="1" dirty="0">
                <a:effectLst/>
                <a:latin typeface="Perpetua Titling MT" panose="02020502060505020804" pitchFamily="18" charset="0"/>
                <a:ea typeface="Arial Unicode MS"/>
                <a:cs typeface="Times New Roman" panose="02020603050405020304" pitchFamily="18" charset="0"/>
              </a:rPr>
              <a:t>. </a:t>
            </a:r>
            <a:r>
              <a:rPr lang="en-US" sz="2800" dirty="0">
                <a:latin typeface="Perpetua Titling MT" panose="02020502060505020804" pitchFamily="18" charset="0"/>
              </a:rPr>
              <a:t>Data </a:t>
            </a:r>
            <a:r>
              <a:rPr lang="en-US" sz="2800" i="1" dirty="0">
                <a:latin typeface="Perpetua Titling MT" panose="02020502060505020804" pitchFamily="18" charset="0"/>
              </a:rPr>
              <a:t>Visualization</a:t>
            </a:r>
          </a:p>
        </p:txBody>
      </p:sp>
      <p:sp>
        <p:nvSpPr>
          <p:cNvPr id="2" name="TextBox 1">
            <a:extLst>
              <a:ext uri="{FF2B5EF4-FFF2-40B4-BE49-F238E27FC236}">
                <a16:creationId xmlns:a16="http://schemas.microsoft.com/office/drawing/2014/main" id="{C23D4FAA-BF7C-C3F7-5840-EB9D6D87917C}"/>
              </a:ext>
            </a:extLst>
          </p:cNvPr>
          <p:cNvSpPr txBox="1"/>
          <p:nvPr/>
        </p:nvSpPr>
        <p:spPr>
          <a:xfrm>
            <a:off x="876601" y="2779096"/>
            <a:ext cx="3157951" cy="2031325"/>
          </a:xfrm>
          <a:prstGeom prst="rect">
            <a:avLst/>
          </a:prstGeom>
          <a:noFill/>
        </p:spPr>
        <p:txBody>
          <a:bodyPr wrap="square" rtlCol="0">
            <a:spAutoFit/>
          </a:bodyPr>
          <a:lstStyle/>
          <a:p>
            <a:pPr algn="just"/>
            <a:r>
              <a:rPr lang="en-US" sz="1400" dirty="0"/>
              <a:t>This boxplot reveals a surprising trend. Unfurnished apartments actually command a higher median rental price than Furnished ones. The Furnished category (green) sits lower on the price scale, suggesting that furnished units are often smaller or budget-oriented, while the premium market is dominated by Unfurnished inventory.</a:t>
            </a:r>
          </a:p>
        </p:txBody>
      </p:sp>
      <p:sp>
        <p:nvSpPr>
          <p:cNvPr id="5" name="Oval 4">
            <a:extLst>
              <a:ext uri="{FF2B5EF4-FFF2-40B4-BE49-F238E27FC236}">
                <a16:creationId xmlns:a16="http://schemas.microsoft.com/office/drawing/2014/main" id="{31998C1F-CD13-313F-7D24-B7E6660A2084}"/>
              </a:ext>
            </a:extLst>
          </p:cNvPr>
          <p:cNvSpPr/>
          <p:nvPr/>
        </p:nvSpPr>
        <p:spPr>
          <a:xfrm>
            <a:off x="10895163"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D</a:t>
            </a:r>
          </a:p>
        </p:txBody>
      </p:sp>
      <p:cxnSp>
        <p:nvCxnSpPr>
          <p:cNvPr id="6" name="Straight Connector 5">
            <a:extLst>
              <a:ext uri="{FF2B5EF4-FFF2-40B4-BE49-F238E27FC236}">
                <a16:creationId xmlns:a16="http://schemas.microsoft.com/office/drawing/2014/main" id="{B96D2361-B09B-E4D4-A3F5-B850F33F4317}"/>
              </a:ext>
            </a:extLst>
          </p:cNvPr>
          <p:cNvCxnSpPr>
            <a:stCxn id="5" idx="6"/>
          </p:cNvCxnSpPr>
          <p:nvPr/>
        </p:nvCxnSpPr>
        <p:spPr>
          <a:xfrm flipV="1">
            <a:off x="11551132"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A32815C8-BABE-0F1F-82D3-FBE39F814A1E}"/>
              </a:ext>
            </a:extLst>
          </p:cNvPr>
          <p:cNvSpPr/>
          <p:nvPr/>
        </p:nvSpPr>
        <p:spPr>
          <a:xfrm>
            <a:off x="12333438"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E</a:t>
            </a:r>
          </a:p>
        </p:txBody>
      </p:sp>
      <p:cxnSp>
        <p:nvCxnSpPr>
          <p:cNvPr id="8" name="Straight Connector 7">
            <a:extLst>
              <a:ext uri="{FF2B5EF4-FFF2-40B4-BE49-F238E27FC236}">
                <a16:creationId xmlns:a16="http://schemas.microsoft.com/office/drawing/2014/main" id="{2271FBD5-6568-6FB6-387C-1D901E8394AE}"/>
              </a:ext>
            </a:extLst>
          </p:cNvPr>
          <p:cNvCxnSpPr>
            <a:stCxn id="7" idx="6"/>
          </p:cNvCxnSpPr>
          <p:nvPr/>
        </p:nvCxnSpPr>
        <p:spPr>
          <a:xfrm flipV="1">
            <a:off x="12989407"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C5194398-1737-4B2B-E65B-969A0A783850}"/>
              </a:ext>
            </a:extLst>
          </p:cNvPr>
          <p:cNvSpPr/>
          <p:nvPr/>
        </p:nvSpPr>
        <p:spPr>
          <a:xfrm>
            <a:off x="12632846" y="301561"/>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C</a:t>
            </a:r>
          </a:p>
        </p:txBody>
      </p:sp>
      <p:cxnSp>
        <p:nvCxnSpPr>
          <p:cNvPr id="10" name="Straight Connector 9">
            <a:extLst>
              <a:ext uri="{FF2B5EF4-FFF2-40B4-BE49-F238E27FC236}">
                <a16:creationId xmlns:a16="http://schemas.microsoft.com/office/drawing/2014/main" id="{36CDA958-B4CE-E424-ED00-3703C086CDEC}"/>
              </a:ext>
            </a:extLst>
          </p:cNvPr>
          <p:cNvCxnSpPr>
            <a:stCxn id="9" idx="6"/>
          </p:cNvCxnSpPr>
          <p:nvPr/>
        </p:nvCxnSpPr>
        <p:spPr>
          <a:xfrm flipV="1">
            <a:off x="13288815" y="629545"/>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pic>
        <p:nvPicPr>
          <p:cNvPr id="12" name="Picture 11" descr="A chart with a few colored squares&#10;&#10;AI-generated content may be incorrect.">
            <a:extLst>
              <a:ext uri="{FF2B5EF4-FFF2-40B4-BE49-F238E27FC236}">
                <a16:creationId xmlns:a16="http://schemas.microsoft.com/office/drawing/2014/main" id="{8D26CFDF-395D-6B04-AF7C-E124399F2DC5}"/>
              </a:ext>
            </a:extLst>
          </p:cNvPr>
          <p:cNvPicPr>
            <a:picLocks noChangeAspect="1"/>
          </p:cNvPicPr>
          <p:nvPr/>
        </p:nvPicPr>
        <p:blipFill>
          <a:blip r:embed="rId2"/>
          <a:stretch>
            <a:fillRect/>
          </a:stretch>
        </p:blipFill>
        <p:spPr>
          <a:xfrm>
            <a:off x="5297117" y="1970095"/>
            <a:ext cx="5926030" cy="3649326"/>
          </a:xfrm>
          <a:prstGeom prst="rect">
            <a:avLst/>
          </a:prstGeom>
        </p:spPr>
      </p:pic>
    </p:spTree>
    <p:extLst>
      <p:ext uri="{BB962C8B-B14F-4D97-AF65-F5344CB8AC3E}">
        <p14:creationId xmlns:p14="http://schemas.microsoft.com/office/powerpoint/2010/main" val="507272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2B81FD-8892-FCF9-FEAA-6BC7D90357C8}"/>
              </a:ext>
            </a:extLst>
          </p:cNvPr>
          <p:cNvSpPr txBox="1"/>
          <p:nvPr/>
        </p:nvSpPr>
        <p:spPr>
          <a:xfrm>
            <a:off x="522514" y="301563"/>
            <a:ext cx="4731657" cy="523220"/>
          </a:xfrm>
          <a:prstGeom prst="rect">
            <a:avLst/>
          </a:prstGeom>
          <a:noFill/>
        </p:spPr>
        <p:txBody>
          <a:bodyPr wrap="square">
            <a:spAutoFit/>
          </a:bodyPr>
          <a:lstStyle/>
          <a:p>
            <a:r>
              <a:rPr lang="en-US" sz="2800" b="1" dirty="0">
                <a:latin typeface="Perpetua Titling MT" panose="02020502060505020804" pitchFamily="18" charset="0"/>
                <a:ea typeface="Arial Unicode MS"/>
                <a:cs typeface="Times New Roman" panose="02020603050405020304" pitchFamily="18" charset="0"/>
              </a:rPr>
              <a:t>2</a:t>
            </a:r>
            <a:r>
              <a:rPr lang="en-US" sz="2800" b="1" dirty="0">
                <a:effectLst/>
                <a:latin typeface="Perpetua Titling MT" panose="02020502060505020804" pitchFamily="18" charset="0"/>
                <a:ea typeface="Arial Unicode MS"/>
                <a:cs typeface="Times New Roman" panose="02020603050405020304" pitchFamily="18" charset="0"/>
              </a:rPr>
              <a:t>. </a:t>
            </a:r>
            <a:r>
              <a:rPr lang="en-US" sz="2800" dirty="0">
                <a:latin typeface="Perpetua Titling MT" panose="02020502060505020804" pitchFamily="18" charset="0"/>
              </a:rPr>
              <a:t>Data </a:t>
            </a:r>
            <a:r>
              <a:rPr lang="en-US" sz="2800" i="1" dirty="0">
                <a:latin typeface="Perpetua Titling MT" panose="02020502060505020804" pitchFamily="18" charset="0"/>
              </a:rPr>
              <a:t>Visualization</a:t>
            </a:r>
          </a:p>
        </p:txBody>
      </p:sp>
      <p:sp>
        <p:nvSpPr>
          <p:cNvPr id="5" name="TextBox 4">
            <a:extLst>
              <a:ext uri="{FF2B5EF4-FFF2-40B4-BE49-F238E27FC236}">
                <a16:creationId xmlns:a16="http://schemas.microsoft.com/office/drawing/2014/main" id="{D44853D6-27F5-D415-A0DC-8422FDCC1E5C}"/>
              </a:ext>
            </a:extLst>
          </p:cNvPr>
          <p:cNvSpPr txBox="1"/>
          <p:nvPr/>
        </p:nvSpPr>
        <p:spPr>
          <a:xfrm>
            <a:off x="1061874" y="2613635"/>
            <a:ext cx="3652935" cy="2031325"/>
          </a:xfrm>
          <a:prstGeom prst="rect">
            <a:avLst/>
          </a:prstGeom>
          <a:noFill/>
        </p:spPr>
        <p:txBody>
          <a:bodyPr wrap="square">
            <a:spAutoFit/>
          </a:bodyPr>
          <a:lstStyle/>
          <a:p>
            <a:pPr algn="just"/>
            <a:r>
              <a:rPr lang="en-US" sz="1400" dirty="0"/>
              <a:t>The heatmap quantifies the relationships between our variables. The dark orange square (0.73) between ‘Bedrooms' and 'Rental Price' confirms that bedroom count is the single strongest predictor of rent. Conversely, the negative correlation (blue) for 'Distance to City Center' proves that proximity to the city is a key value driver, with prices dropping as we move further out.</a:t>
            </a:r>
          </a:p>
        </p:txBody>
      </p:sp>
      <p:sp>
        <p:nvSpPr>
          <p:cNvPr id="6" name="Oval 5">
            <a:extLst>
              <a:ext uri="{FF2B5EF4-FFF2-40B4-BE49-F238E27FC236}">
                <a16:creationId xmlns:a16="http://schemas.microsoft.com/office/drawing/2014/main" id="{3585C8CB-7410-E1A9-809F-B0F1E2279403}"/>
              </a:ext>
            </a:extLst>
          </p:cNvPr>
          <p:cNvSpPr/>
          <p:nvPr/>
        </p:nvSpPr>
        <p:spPr>
          <a:xfrm>
            <a:off x="10895163"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E</a:t>
            </a:r>
          </a:p>
        </p:txBody>
      </p:sp>
      <p:cxnSp>
        <p:nvCxnSpPr>
          <p:cNvPr id="7" name="Straight Connector 6">
            <a:extLst>
              <a:ext uri="{FF2B5EF4-FFF2-40B4-BE49-F238E27FC236}">
                <a16:creationId xmlns:a16="http://schemas.microsoft.com/office/drawing/2014/main" id="{20F730D0-4CA8-D72E-9E2B-B4687433BFA9}"/>
              </a:ext>
            </a:extLst>
          </p:cNvPr>
          <p:cNvCxnSpPr>
            <a:stCxn id="6" idx="6"/>
          </p:cNvCxnSpPr>
          <p:nvPr/>
        </p:nvCxnSpPr>
        <p:spPr>
          <a:xfrm flipV="1">
            <a:off x="11551132"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5892A409-8124-F430-992C-43A1558971AF}"/>
              </a:ext>
            </a:extLst>
          </p:cNvPr>
          <p:cNvSpPr/>
          <p:nvPr/>
        </p:nvSpPr>
        <p:spPr>
          <a:xfrm>
            <a:off x="12333438"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A</a:t>
            </a:r>
          </a:p>
        </p:txBody>
      </p:sp>
      <p:cxnSp>
        <p:nvCxnSpPr>
          <p:cNvPr id="9" name="Straight Connector 8">
            <a:extLst>
              <a:ext uri="{FF2B5EF4-FFF2-40B4-BE49-F238E27FC236}">
                <a16:creationId xmlns:a16="http://schemas.microsoft.com/office/drawing/2014/main" id="{7179EB18-096C-018B-AA94-6FE0249EEECB}"/>
              </a:ext>
            </a:extLst>
          </p:cNvPr>
          <p:cNvCxnSpPr>
            <a:stCxn id="8" idx="6"/>
          </p:cNvCxnSpPr>
          <p:nvPr/>
        </p:nvCxnSpPr>
        <p:spPr>
          <a:xfrm flipV="1">
            <a:off x="12989407"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DF458C6F-8653-5002-A98E-B3915A7C4A67}"/>
              </a:ext>
            </a:extLst>
          </p:cNvPr>
          <p:cNvSpPr/>
          <p:nvPr/>
        </p:nvSpPr>
        <p:spPr>
          <a:xfrm>
            <a:off x="12632846" y="301561"/>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D</a:t>
            </a:r>
          </a:p>
        </p:txBody>
      </p:sp>
      <p:cxnSp>
        <p:nvCxnSpPr>
          <p:cNvPr id="11" name="Straight Connector 10">
            <a:extLst>
              <a:ext uri="{FF2B5EF4-FFF2-40B4-BE49-F238E27FC236}">
                <a16:creationId xmlns:a16="http://schemas.microsoft.com/office/drawing/2014/main" id="{A499EA77-6DD7-B53E-873E-AE9C57A92622}"/>
              </a:ext>
            </a:extLst>
          </p:cNvPr>
          <p:cNvCxnSpPr>
            <a:stCxn id="10" idx="6"/>
          </p:cNvCxnSpPr>
          <p:nvPr/>
        </p:nvCxnSpPr>
        <p:spPr>
          <a:xfrm flipV="1">
            <a:off x="13288815" y="629545"/>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pic>
        <p:nvPicPr>
          <p:cNvPr id="12" name="Picture 11" descr="A chart of a heatmap&#10;&#10;AI-generated content may be incorrect.">
            <a:extLst>
              <a:ext uri="{FF2B5EF4-FFF2-40B4-BE49-F238E27FC236}">
                <a16:creationId xmlns:a16="http://schemas.microsoft.com/office/drawing/2014/main" id="{65204987-CC44-E9FD-87D1-9152B621AA52}"/>
              </a:ext>
            </a:extLst>
          </p:cNvPr>
          <p:cNvPicPr>
            <a:picLocks noChangeAspect="1"/>
          </p:cNvPicPr>
          <p:nvPr/>
        </p:nvPicPr>
        <p:blipFill>
          <a:blip r:embed="rId2"/>
          <a:stretch>
            <a:fillRect/>
          </a:stretch>
        </p:blipFill>
        <p:spPr>
          <a:xfrm>
            <a:off x="6190576" y="1632465"/>
            <a:ext cx="5360556" cy="4796287"/>
          </a:xfrm>
          <a:prstGeom prst="rect">
            <a:avLst/>
          </a:prstGeom>
        </p:spPr>
      </p:pic>
    </p:spTree>
    <p:extLst>
      <p:ext uri="{BB962C8B-B14F-4D97-AF65-F5344CB8AC3E}">
        <p14:creationId xmlns:p14="http://schemas.microsoft.com/office/powerpoint/2010/main" val="656725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1729D7-1EF3-ADFA-5C05-15C5D14B7BC5}"/>
              </a:ext>
            </a:extLst>
          </p:cNvPr>
          <p:cNvSpPr txBox="1"/>
          <p:nvPr/>
        </p:nvSpPr>
        <p:spPr>
          <a:xfrm>
            <a:off x="561975" y="152733"/>
            <a:ext cx="6029325" cy="658129"/>
          </a:xfrm>
          <a:prstGeom prst="rect">
            <a:avLst/>
          </a:prstGeom>
          <a:noFill/>
        </p:spPr>
        <p:txBody>
          <a:bodyPr wrap="square">
            <a:spAutoFit/>
          </a:bodyPr>
          <a:lstStyle/>
          <a:p>
            <a:pPr marR="0" lvl="0" fontAlgn="base">
              <a:lnSpc>
                <a:spcPct val="150000"/>
              </a:lnSpc>
              <a:spcBef>
                <a:spcPts val="800"/>
              </a:spcBef>
              <a:spcAft>
                <a:spcPts val="1595"/>
              </a:spcAft>
              <a:buClr>
                <a:srgbClr val="000000"/>
              </a:buClr>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2800" b="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a:t>
            </a:r>
            <a:r>
              <a:rPr lang="en-US" sz="2800"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Explorative Data </a:t>
            </a:r>
            <a:r>
              <a:rPr lang="en-US" sz="2800" i="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Analysis</a:t>
            </a:r>
          </a:p>
        </p:txBody>
      </p:sp>
      <p:sp>
        <p:nvSpPr>
          <p:cNvPr id="5" name="TextBox 4">
            <a:extLst>
              <a:ext uri="{FF2B5EF4-FFF2-40B4-BE49-F238E27FC236}">
                <a16:creationId xmlns:a16="http://schemas.microsoft.com/office/drawing/2014/main" id="{99B7D2B4-5446-5F1F-4709-171653B3FEE2}"/>
              </a:ext>
            </a:extLst>
          </p:cNvPr>
          <p:cNvSpPr txBox="1"/>
          <p:nvPr/>
        </p:nvSpPr>
        <p:spPr>
          <a:xfrm>
            <a:off x="561975" y="725137"/>
            <a:ext cx="6096000" cy="326756"/>
          </a:xfrm>
          <a:prstGeom prst="rect">
            <a:avLst/>
          </a:prstGeom>
          <a:noFill/>
        </p:spPr>
        <p:txBody>
          <a:bodyPr wrap="square">
            <a:spAutoFit/>
          </a:bodyPr>
          <a:lstStyle/>
          <a:p>
            <a:pPr marL="0" marR="0">
              <a:lnSpc>
                <a:spcPct val="120000"/>
              </a:lnSpc>
              <a:spcBef>
                <a:spcPts val="800"/>
              </a:spcBef>
              <a:spcAft>
                <a:spcPts val="1405"/>
              </a:spcAft>
              <a:buNone/>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1400" b="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A </a:t>
            </a:r>
            <a:r>
              <a:rPr lang="en-US" sz="1400" i="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Understand Rental Price Trends</a:t>
            </a:r>
          </a:p>
        </p:txBody>
      </p:sp>
      <p:sp>
        <p:nvSpPr>
          <p:cNvPr id="6" name="Oval 5">
            <a:extLst>
              <a:ext uri="{FF2B5EF4-FFF2-40B4-BE49-F238E27FC236}">
                <a16:creationId xmlns:a16="http://schemas.microsoft.com/office/drawing/2014/main" id="{5E6B1394-FE62-4D48-2B68-71AE06BB53CB}"/>
              </a:ext>
            </a:extLst>
          </p:cNvPr>
          <p:cNvSpPr/>
          <p:nvPr/>
        </p:nvSpPr>
        <p:spPr>
          <a:xfrm>
            <a:off x="12333438"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E</a:t>
            </a:r>
          </a:p>
        </p:txBody>
      </p:sp>
      <p:cxnSp>
        <p:nvCxnSpPr>
          <p:cNvPr id="7" name="Straight Connector 6">
            <a:extLst>
              <a:ext uri="{FF2B5EF4-FFF2-40B4-BE49-F238E27FC236}">
                <a16:creationId xmlns:a16="http://schemas.microsoft.com/office/drawing/2014/main" id="{783D4420-D426-1191-9C1F-D3B19841E25B}"/>
              </a:ext>
            </a:extLst>
          </p:cNvPr>
          <p:cNvCxnSpPr>
            <a:stCxn id="6" idx="6"/>
          </p:cNvCxnSpPr>
          <p:nvPr/>
        </p:nvCxnSpPr>
        <p:spPr>
          <a:xfrm flipV="1">
            <a:off x="12989407"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BADA9053-3FC6-BB5A-6477-513A7D255447}"/>
              </a:ext>
            </a:extLst>
          </p:cNvPr>
          <p:cNvSpPr/>
          <p:nvPr/>
        </p:nvSpPr>
        <p:spPr>
          <a:xfrm>
            <a:off x="12632846" y="301561"/>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B</a:t>
            </a:r>
          </a:p>
        </p:txBody>
      </p:sp>
      <p:cxnSp>
        <p:nvCxnSpPr>
          <p:cNvPr id="9" name="Straight Connector 8">
            <a:extLst>
              <a:ext uri="{FF2B5EF4-FFF2-40B4-BE49-F238E27FC236}">
                <a16:creationId xmlns:a16="http://schemas.microsoft.com/office/drawing/2014/main" id="{FE284452-1772-5BA0-110F-0C171B8ECDFA}"/>
              </a:ext>
            </a:extLst>
          </p:cNvPr>
          <p:cNvCxnSpPr>
            <a:stCxn id="8" idx="6"/>
          </p:cNvCxnSpPr>
          <p:nvPr/>
        </p:nvCxnSpPr>
        <p:spPr>
          <a:xfrm flipV="1">
            <a:off x="13288815" y="629545"/>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36F32EF9-E627-D180-5DCB-FE18BE0E7461}"/>
              </a:ext>
            </a:extLst>
          </p:cNvPr>
          <p:cNvSpPr/>
          <p:nvPr/>
        </p:nvSpPr>
        <p:spPr>
          <a:xfrm>
            <a:off x="10895163"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A</a:t>
            </a:r>
          </a:p>
        </p:txBody>
      </p:sp>
      <p:cxnSp>
        <p:nvCxnSpPr>
          <p:cNvPr id="11" name="Straight Connector 10">
            <a:extLst>
              <a:ext uri="{FF2B5EF4-FFF2-40B4-BE49-F238E27FC236}">
                <a16:creationId xmlns:a16="http://schemas.microsoft.com/office/drawing/2014/main" id="{4B682546-4DD0-B14C-61EF-4E36551B4F12}"/>
              </a:ext>
            </a:extLst>
          </p:cNvPr>
          <p:cNvCxnSpPr>
            <a:stCxn id="10" idx="6"/>
          </p:cNvCxnSpPr>
          <p:nvPr/>
        </p:nvCxnSpPr>
        <p:spPr>
          <a:xfrm flipV="1">
            <a:off x="11551132"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pic>
        <p:nvPicPr>
          <p:cNvPr id="4" name="Picture 3" descr="A graph showing a number of rentals&#10;&#10;AI-generated content may be incorrect.">
            <a:extLst>
              <a:ext uri="{FF2B5EF4-FFF2-40B4-BE49-F238E27FC236}">
                <a16:creationId xmlns:a16="http://schemas.microsoft.com/office/drawing/2014/main" id="{504FD7F4-487A-9B4C-18AB-FFB75C576BE3}"/>
              </a:ext>
            </a:extLst>
          </p:cNvPr>
          <p:cNvPicPr>
            <a:picLocks noChangeAspect="1"/>
          </p:cNvPicPr>
          <p:nvPr/>
        </p:nvPicPr>
        <p:blipFill>
          <a:blip r:embed="rId2"/>
          <a:stretch>
            <a:fillRect/>
          </a:stretch>
        </p:blipFill>
        <p:spPr>
          <a:xfrm>
            <a:off x="2133555" y="1873483"/>
            <a:ext cx="7441810" cy="4439502"/>
          </a:xfrm>
          <a:prstGeom prst="rect">
            <a:avLst/>
          </a:prstGeom>
        </p:spPr>
      </p:pic>
    </p:spTree>
    <p:extLst>
      <p:ext uri="{BB962C8B-B14F-4D97-AF65-F5344CB8AC3E}">
        <p14:creationId xmlns:p14="http://schemas.microsoft.com/office/powerpoint/2010/main" val="1299450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726C1-4474-1910-E950-F5F0F6C3FCF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B406830-DA0B-0F3A-4617-219F7945ECDB}"/>
              </a:ext>
            </a:extLst>
          </p:cNvPr>
          <p:cNvSpPr txBox="1"/>
          <p:nvPr/>
        </p:nvSpPr>
        <p:spPr>
          <a:xfrm>
            <a:off x="561975" y="152733"/>
            <a:ext cx="6029325" cy="658129"/>
          </a:xfrm>
          <a:prstGeom prst="rect">
            <a:avLst/>
          </a:prstGeom>
          <a:noFill/>
        </p:spPr>
        <p:txBody>
          <a:bodyPr wrap="square">
            <a:spAutoFit/>
          </a:bodyPr>
          <a:lstStyle/>
          <a:p>
            <a:pPr marR="0" lvl="0" fontAlgn="base">
              <a:lnSpc>
                <a:spcPct val="150000"/>
              </a:lnSpc>
              <a:spcBef>
                <a:spcPts val="800"/>
              </a:spcBef>
              <a:spcAft>
                <a:spcPts val="1595"/>
              </a:spcAft>
              <a:buClr>
                <a:srgbClr val="000000"/>
              </a:buClr>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2800" b="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a:t>
            </a:r>
            <a:r>
              <a:rPr lang="en-US" sz="2800"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Explorative Data </a:t>
            </a:r>
            <a:r>
              <a:rPr lang="en-US" sz="2800" i="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Analysis</a:t>
            </a:r>
          </a:p>
        </p:txBody>
      </p:sp>
      <p:sp>
        <p:nvSpPr>
          <p:cNvPr id="5" name="TextBox 4">
            <a:extLst>
              <a:ext uri="{FF2B5EF4-FFF2-40B4-BE49-F238E27FC236}">
                <a16:creationId xmlns:a16="http://schemas.microsoft.com/office/drawing/2014/main" id="{69A1912C-6395-8FB6-642D-0981A6947583}"/>
              </a:ext>
            </a:extLst>
          </p:cNvPr>
          <p:cNvSpPr txBox="1"/>
          <p:nvPr/>
        </p:nvSpPr>
        <p:spPr>
          <a:xfrm>
            <a:off x="561975" y="725137"/>
            <a:ext cx="6096000" cy="326756"/>
          </a:xfrm>
          <a:prstGeom prst="rect">
            <a:avLst/>
          </a:prstGeom>
          <a:noFill/>
        </p:spPr>
        <p:txBody>
          <a:bodyPr wrap="square">
            <a:spAutoFit/>
          </a:bodyPr>
          <a:lstStyle/>
          <a:p>
            <a:pPr marL="0" marR="0">
              <a:lnSpc>
                <a:spcPct val="120000"/>
              </a:lnSpc>
              <a:spcBef>
                <a:spcPts val="800"/>
              </a:spcBef>
              <a:spcAft>
                <a:spcPts val="1405"/>
              </a:spcAft>
              <a:buNone/>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1400" b="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A </a:t>
            </a:r>
            <a:r>
              <a:rPr lang="en-US" sz="1400" i="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Understand Rental Price Trends</a:t>
            </a:r>
          </a:p>
        </p:txBody>
      </p:sp>
      <p:sp>
        <p:nvSpPr>
          <p:cNvPr id="6" name="Oval 5">
            <a:extLst>
              <a:ext uri="{FF2B5EF4-FFF2-40B4-BE49-F238E27FC236}">
                <a16:creationId xmlns:a16="http://schemas.microsoft.com/office/drawing/2014/main" id="{64E7AECC-2CB0-BDBC-6BED-4C6F059F0B90}"/>
              </a:ext>
            </a:extLst>
          </p:cNvPr>
          <p:cNvSpPr/>
          <p:nvPr/>
        </p:nvSpPr>
        <p:spPr>
          <a:xfrm>
            <a:off x="12333438"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C</a:t>
            </a:r>
          </a:p>
        </p:txBody>
      </p:sp>
      <p:cxnSp>
        <p:nvCxnSpPr>
          <p:cNvPr id="7" name="Straight Connector 6">
            <a:extLst>
              <a:ext uri="{FF2B5EF4-FFF2-40B4-BE49-F238E27FC236}">
                <a16:creationId xmlns:a16="http://schemas.microsoft.com/office/drawing/2014/main" id="{A4D22A88-117F-2E75-E801-7C6A0F55E22A}"/>
              </a:ext>
            </a:extLst>
          </p:cNvPr>
          <p:cNvCxnSpPr>
            <a:stCxn id="6" idx="6"/>
          </p:cNvCxnSpPr>
          <p:nvPr/>
        </p:nvCxnSpPr>
        <p:spPr>
          <a:xfrm flipV="1">
            <a:off x="12989407"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43DB30E6-E5B9-8E19-58A0-9E9516DC597A}"/>
              </a:ext>
            </a:extLst>
          </p:cNvPr>
          <p:cNvSpPr/>
          <p:nvPr/>
        </p:nvSpPr>
        <p:spPr>
          <a:xfrm>
            <a:off x="12632846" y="301561"/>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A</a:t>
            </a:r>
          </a:p>
        </p:txBody>
      </p:sp>
      <p:cxnSp>
        <p:nvCxnSpPr>
          <p:cNvPr id="9" name="Straight Connector 8">
            <a:extLst>
              <a:ext uri="{FF2B5EF4-FFF2-40B4-BE49-F238E27FC236}">
                <a16:creationId xmlns:a16="http://schemas.microsoft.com/office/drawing/2014/main" id="{14975BFD-6C8F-1A5F-B595-4A5340F9B2AD}"/>
              </a:ext>
            </a:extLst>
          </p:cNvPr>
          <p:cNvCxnSpPr>
            <a:stCxn id="8" idx="6"/>
          </p:cNvCxnSpPr>
          <p:nvPr/>
        </p:nvCxnSpPr>
        <p:spPr>
          <a:xfrm flipV="1">
            <a:off x="13288815" y="629545"/>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C39513BF-681B-4CFC-242A-6ABB28135009}"/>
              </a:ext>
            </a:extLst>
          </p:cNvPr>
          <p:cNvSpPr/>
          <p:nvPr/>
        </p:nvSpPr>
        <p:spPr>
          <a:xfrm>
            <a:off x="10895163"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B</a:t>
            </a:r>
          </a:p>
        </p:txBody>
      </p:sp>
      <p:cxnSp>
        <p:nvCxnSpPr>
          <p:cNvPr id="11" name="Straight Connector 10">
            <a:extLst>
              <a:ext uri="{FF2B5EF4-FFF2-40B4-BE49-F238E27FC236}">
                <a16:creationId xmlns:a16="http://schemas.microsoft.com/office/drawing/2014/main" id="{6F6029BA-87F8-A2CB-4EF4-29E4F3ECB205}"/>
              </a:ext>
            </a:extLst>
          </p:cNvPr>
          <p:cNvCxnSpPr>
            <a:stCxn id="10" idx="6"/>
          </p:cNvCxnSpPr>
          <p:nvPr/>
        </p:nvCxnSpPr>
        <p:spPr>
          <a:xfrm flipV="1">
            <a:off x="11551132"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8654558D-5294-7076-2332-56093EA74CB6}"/>
              </a:ext>
            </a:extLst>
          </p:cNvPr>
          <p:cNvSpPr txBox="1"/>
          <p:nvPr/>
        </p:nvSpPr>
        <p:spPr>
          <a:xfrm>
            <a:off x="7000873" y="2193986"/>
            <a:ext cx="4665813" cy="523220"/>
          </a:xfrm>
          <a:prstGeom prst="rect">
            <a:avLst/>
          </a:prstGeom>
          <a:noFill/>
        </p:spPr>
        <p:txBody>
          <a:bodyPr wrap="square">
            <a:spAutoFit/>
          </a:bodyPr>
          <a:lstStyle/>
          <a:p>
            <a:pPr algn="just"/>
            <a:r>
              <a:rPr lang="en-US" sz="1400" dirty="0"/>
              <a:t>The chart displays a </a:t>
            </a:r>
            <a:r>
              <a:rPr lang="en-US" sz="1400" b="1" dirty="0"/>
              <a:t>weak positive linear correlation</a:t>
            </a:r>
            <a:r>
              <a:rPr lang="en-US" sz="1400" dirty="0"/>
              <a:t> (</a:t>
            </a:r>
            <a:r>
              <a:rPr lang="en-US" sz="1400" dirty="0">
                <a:effectLst/>
              </a:rPr>
              <a:t>R</a:t>
            </a:r>
            <a:r>
              <a:rPr lang="en-US" sz="1400" dirty="0"/>
              <a:t>≈0.19) between apartment size and rental price.</a:t>
            </a:r>
          </a:p>
        </p:txBody>
      </p:sp>
      <p:sp>
        <p:nvSpPr>
          <p:cNvPr id="18" name="TextBox 17">
            <a:extLst>
              <a:ext uri="{FF2B5EF4-FFF2-40B4-BE49-F238E27FC236}">
                <a16:creationId xmlns:a16="http://schemas.microsoft.com/office/drawing/2014/main" id="{BA6F3A7F-8F75-D1C9-19EA-97FDAA255AF5}"/>
              </a:ext>
            </a:extLst>
          </p:cNvPr>
          <p:cNvSpPr txBox="1"/>
          <p:nvPr/>
        </p:nvSpPr>
        <p:spPr>
          <a:xfrm>
            <a:off x="7000874" y="2906240"/>
            <a:ext cx="4665813" cy="954107"/>
          </a:xfrm>
          <a:prstGeom prst="rect">
            <a:avLst/>
          </a:prstGeom>
          <a:noFill/>
        </p:spPr>
        <p:txBody>
          <a:bodyPr wrap="square">
            <a:spAutoFit/>
          </a:bodyPr>
          <a:lstStyle/>
          <a:p>
            <a:pPr algn="just"/>
            <a:r>
              <a:rPr lang="en-US" sz="1400" dirty="0"/>
              <a:t>According to the regression model, the slope of the line indicates that </a:t>
            </a:r>
            <a:r>
              <a:rPr lang="en-US" sz="1400" b="1" dirty="0"/>
              <a:t>for every additional square foot of space, the monthly rent of apartment increases by approximately Rs 383/=</a:t>
            </a:r>
            <a:endParaRPr lang="en-US" sz="140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C466263-83E2-FD15-801E-B60307A6402E}"/>
                  </a:ext>
                </a:extLst>
              </p:cNvPr>
              <p:cNvSpPr txBox="1"/>
              <p:nvPr/>
            </p:nvSpPr>
            <p:spPr>
              <a:xfrm>
                <a:off x="7000872" y="4049381"/>
                <a:ext cx="4665813" cy="1384995"/>
              </a:xfrm>
              <a:prstGeom prst="rect">
                <a:avLst/>
              </a:prstGeom>
              <a:noFill/>
            </p:spPr>
            <p:txBody>
              <a:bodyPr wrap="square">
                <a:spAutoFit/>
              </a:bodyPr>
              <a:lstStyle/>
              <a:p>
                <a:pPr algn="just"/>
                <a:r>
                  <a:rPr lang="en-US" sz="1400" dirty="0"/>
                  <a:t>The </a:t>
                </a:r>
                <a14:m>
                  <m:oMath xmlns:m="http://schemas.openxmlformats.org/officeDocument/2006/math">
                    <m:sSup>
                      <m:sSupPr>
                        <m:ctrlPr>
                          <a:rPr lang="en-US" sz="1400" i="1" smtClean="0">
                            <a:effectLst/>
                            <a:latin typeface="Cambria Math" panose="02040503050406030204" pitchFamily="18" charset="0"/>
                          </a:rPr>
                        </m:ctrlPr>
                      </m:sSupPr>
                      <m:e>
                        <m:r>
                          <a:rPr lang="en-US" sz="1400" b="0" i="1" smtClean="0">
                            <a:effectLst/>
                            <a:latin typeface="Cambria Math" panose="02040503050406030204" pitchFamily="18" charset="0"/>
                          </a:rPr>
                          <m:t>𝑅</m:t>
                        </m:r>
                      </m:e>
                      <m:sup>
                        <m:r>
                          <a:rPr lang="en-US" sz="1400" i="1" smtClean="0">
                            <a:effectLst/>
                            <a:latin typeface="Cambria Math" panose="02040503050406030204" pitchFamily="18" charset="0"/>
                          </a:rPr>
                          <m:t>2</m:t>
                        </m:r>
                      </m:sup>
                    </m:sSup>
                  </m:oMath>
                </a14:m>
                <a:r>
                  <a:rPr lang="en-US" sz="1400" dirty="0"/>
                  <a:t> value (Coefficient of Determination) tells us how well size explains the price. 3% of the price difference between apartments is purely due to size, with the remaining 97% due to other factors like location or furniture</a:t>
                </a:r>
              </a:p>
              <a:p>
                <a:pPr algn="just"/>
                <a:endParaRPr lang="en-US" sz="1400" dirty="0"/>
              </a:p>
            </p:txBody>
          </p:sp>
        </mc:Choice>
        <mc:Fallback xmlns="">
          <p:sp>
            <p:nvSpPr>
              <p:cNvPr id="20" name="TextBox 19">
                <a:extLst>
                  <a:ext uri="{FF2B5EF4-FFF2-40B4-BE49-F238E27FC236}">
                    <a16:creationId xmlns:a16="http://schemas.microsoft.com/office/drawing/2014/main" id="{3C466263-83E2-FD15-801E-B60307A6402E}"/>
                  </a:ext>
                </a:extLst>
              </p:cNvPr>
              <p:cNvSpPr txBox="1">
                <a:spLocks noRot="1" noChangeAspect="1" noMove="1" noResize="1" noEditPoints="1" noAdjustHandles="1" noChangeArrowheads="1" noChangeShapeType="1" noTextEdit="1"/>
              </p:cNvSpPr>
              <p:nvPr/>
            </p:nvSpPr>
            <p:spPr>
              <a:xfrm>
                <a:off x="7000872" y="4049381"/>
                <a:ext cx="4665813" cy="1384995"/>
              </a:xfrm>
              <a:prstGeom prst="rect">
                <a:avLst/>
              </a:prstGeom>
              <a:blipFill>
                <a:blip r:embed="rId2"/>
                <a:stretch>
                  <a:fillRect l="-392" t="-441" r="-261"/>
                </a:stretch>
              </a:blipFill>
            </p:spPr>
            <p:txBody>
              <a:bodyPr/>
              <a:lstStyle/>
              <a:p>
                <a:r>
                  <a:rPr lang="en-US">
                    <a:noFill/>
                  </a:rPr>
                  <a:t> </a:t>
                </a:r>
              </a:p>
            </p:txBody>
          </p:sp>
        </mc:Fallback>
      </mc:AlternateContent>
      <p:pic>
        <p:nvPicPr>
          <p:cNvPr id="15" name="Picture 14" descr="A graph of a graph of a number of apartments&#10;&#10;AI-generated content may be incorrect.">
            <a:extLst>
              <a:ext uri="{FF2B5EF4-FFF2-40B4-BE49-F238E27FC236}">
                <a16:creationId xmlns:a16="http://schemas.microsoft.com/office/drawing/2014/main" id="{AE3A4AA7-8F1E-D39B-7C8A-6FD2E9EDF7C7}"/>
              </a:ext>
            </a:extLst>
          </p:cNvPr>
          <p:cNvPicPr>
            <a:picLocks noChangeAspect="1"/>
          </p:cNvPicPr>
          <p:nvPr/>
        </p:nvPicPr>
        <p:blipFill>
          <a:blip r:embed="rId3"/>
          <a:stretch>
            <a:fillRect/>
          </a:stretch>
        </p:blipFill>
        <p:spPr>
          <a:xfrm>
            <a:off x="561975" y="2040050"/>
            <a:ext cx="5820398" cy="3472229"/>
          </a:xfrm>
          <a:prstGeom prst="rect">
            <a:avLst/>
          </a:prstGeom>
        </p:spPr>
      </p:pic>
    </p:spTree>
    <p:extLst>
      <p:ext uri="{BB962C8B-B14F-4D97-AF65-F5344CB8AC3E}">
        <p14:creationId xmlns:p14="http://schemas.microsoft.com/office/powerpoint/2010/main" val="3622339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42C3BF-0170-51A0-2998-8147A1D9A6EA}"/>
              </a:ext>
            </a:extLst>
          </p:cNvPr>
          <p:cNvSpPr txBox="1"/>
          <p:nvPr/>
        </p:nvSpPr>
        <p:spPr>
          <a:xfrm>
            <a:off x="561975" y="152733"/>
            <a:ext cx="6029325" cy="658129"/>
          </a:xfrm>
          <a:prstGeom prst="rect">
            <a:avLst/>
          </a:prstGeom>
          <a:noFill/>
        </p:spPr>
        <p:txBody>
          <a:bodyPr wrap="square">
            <a:spAutoFit/>
          </a:bodyPr>
          <a:lstStyle/>
          <a:p>
            <a:pPr marR="0" lvl="0" fontAlgn="base">
              <a:lnSpc>
                <a:spcPct val="150000"/>
              </a:lnSpc>
              <a:spcBef>
                <a:spcPts val="800"/>
              </a:spcBef>
              <a:spcAft>
                <a:spcPts val="1595"/>
              </a:spcAft>
              <a:buClr>
                <a:srgbClr val="000000"/>
              </a:buClr>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2800" b="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a:t>
            </a:r>
            <a:r>
              <a:rPr lang="en-US" sz="2800"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Explorative Data </a:t>
            </a:r>
            <a:r>
              <a:rPr lang="en-US" sz="2800" i="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Analysis</a:t>
            </a:r>
          </a:p>
        </p:txBody>
      </p:sp>
      <p:sp>
        <p:nvSpPr>
          <p:cNvPr id="3" name="TextBox 2">
            <a:extLst>
              <a:ext uri="{FF2B5EF4-FFF2-40B4-BE49-F238E27FC236}">
                <a16:creationId xmlns:a16="http://schemas.microsoft.com/office/drawing/2014/main" id="{7BA55CF7-A069-A87B-765A-E52658BF31AF}"/>
              </a:ext>
            </a:extLst>
          </p:cNvPr>
          <p:cNvSpPr txBox="1"/>
          <p:nvPr/>
        </p:nvSpPr>
        <p:spPr>
          <a:xfrm>
            <a:off x="561975" y="725137"/>
            <a:ext cx="6096000" cy="326756"/>
          </a:xfrm>
          <a:prstGeom prst="rect">
            <a:avLst/>
          </a:prstGeom>
          <a:noFill/>
        </p:spPr>
        <p:txBody>
          <a:bodyPr wrap="square">
            <a:spAutoFit/>
          </a:bodyPr>
          <a:lstStyle/>
          <a:p>
            <a:pPr marL="0" marR="0">
              <a:lnSpc>
                <a:spcPct val="120000"/>
              </a:lnSpc>
              <a:spcBef>
                <a:spcPts val="800"/>
              </a:spcBef>
              <a:spcAft>
                <a:spcPts val="1405"/>
              </a:spcAft>
              <a:buNone/>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1400" b="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A </a:t>
            </a:r>
            <a:r>
              <a:rPr lang="en-US" sz="1400" i="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Understand Rental Price Trends</a:t>
            </a:r>
          </a:p>
        </p:txBody>
      </p:sp>
      <p:sp>
        <p:nvSpPr>
          <p:cNvPr id="4" name="Oval 3">
            <a:extLst>
              <a:ext uri="{FF2B5EF4-FFF2-40B4-BE49-F238E27FC236}">
                <a16:creationId xmlns:a16="http://schemas.microsoft.com/office/drawing/2014/main" id="{8030DB1E-20B6-A747-670C-0DBD60C25857}"/>
              </a:ext>
            </a:extLst>
          </p:cNvPr>
          <p:cNvSpPr/>
          <p:nvPr/>
        </p:nvSpPr>
        <p:spPr>
          <a:xfrm>
            <a:off x="12333438"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B</a:t>
            </a:r>
          </a:p>
        </p:txBody>
      </p:sp>
      <p:cxnSp>
        <p:nvCxnSpPr>
          <p:cNvPr id="5" name="Straight Connector 4">
            <a:extLst>
              <a:ext uri="{FF2B5EF4-FFF2-40B4-BE49-F238E27FC236}">
                <a16:creationId xmlns:a16="http://schemas.microsoft.com/office/drawing/2014/main" id="{E04607FD-6115-C413-ED10-ED50FCCA92E6}"/>
              </a:ext>
            </a:extLst>
          </p:cNvPr>
          <p:cNvCxnSpPr>
            <a:stCxn id="4" idx="6"/>
          </p:cNvCxnSpPr>
          <p:nvPr/>
        </p:nvCxnSpPr>
        <p:spPr>
          <a:xfrm flipV="1">
            <a:off x="12989407"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A8CCBA97-8950-52E6-6543-0E49993CF2F3}"/>
              </a:ext>
            </a:extLst>
          </p:cNvPr>
          <p:cNvSpPr/>
          <p:nvPr/>
        </p:nvSpPr>
        <p:spPr>
          <a:xfrm>
            <a:off x="12632846" y="301561"/>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D</a:t>
            </a:r>
          </a:p>
        </p:txBody>
      </p:sp>
      <p:cxnSp>
        <p:nvCxnSpPr>
          <p:cNvPr id="7" name="Straight Connector 6">
            <a:extLst>
              <a:ext uri="{FF2B5EF4-FFF2-40B4-BE49-F238E27FC236}">
                <a16:creationId xmlns:a16="http://schemas.microsoft.com/office/drawing/2014/main" id="{452ABDB8-FE97-29A9-AA5D-A4D55B31226A}"/>
              </a:ext>
            </a:extLst>
          </p:cNvPr>
          <p:cNvCxnSpPr>
            <a:stCxn id="6" idx="6"/>
          </p:cNvCxnSpPr>
          <p:nvPr/>
        </p:nvCxnSpPr>
        <p:spPr>
          <a:xfrm flipV="1">
            <a:off x="13288815" y="629545"/>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411EB114-A3F8-5B41-5BB0-1CA7393A2847}"/>
              </a:ext>
            </a:extLst>
          </p:cNvPr>
          <p:cNvSpPr/>
          <p:nvPr/>
        </p:nvSpPr>
        <p:spPr>
          <a:xfrm>
            <a:off x="10895163"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C</a:t>
            </a:r>
          </a:p>
        </p:txBody>
      </p:sp>
      <p:cxnSp>
        <p:nvCxnSpPr>
          <p:cNvPr id="9" name="Straight Connector 8">
            <a:extLst>
              <a:ext uri="{FF2B5EF4-FFF2-40B4-BE49-F238E27FC236}">
                <a16:creationId xmlns:a16="http://schemas.microsoft.com/office/drawing/2014/main" id="{90EAF1D4-54D6-5ACF-0587-4AD060B04740}"/>
              </a:ext>
            </a:extLst>
          </p:cNvPr>
          <p:cNvCxnSpPr>
            <a:stCxn id="8" idx="6"/>
          </p:cNvCxnSpPr>
          <p:nvPr/>
        </p:nvCxnSpPr>
        <p:spPr>
          <a:xfrm flipV="1">
            <a:off x="11551132"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7C4EAE15-8D99-BD8B-71D2-74DAC15F3EF4}"/>
              </a:ext>
            </a:extLst>
          </p:cNvPr>
          <p:cNvSpPr txBox="1"/>
          <p:nvPr/>
        </p:nvSpPr>
        <p:spPr>
          <a:xfrm>
            <a:off x="7405943" y="2690336"/>
            <a:ext cx="3857624" cy="738664"/>
          </a:xfrm>
          <a:prstGeom prst="rect">
            <a:avLst/>
          </a:prstGeom>
          <a:noFill/>
        </p:spPr>
        <p:txBody>
          <a:bodyPr wrap="square">
            <a:spAutoFit/>
          </a:bodyPr>
          <a:lstStyle/>
          <a:p>
            <a:pPr algn="just"/>
            <a:r>
              <a:rPr lang="en-US" sz="1400" dirty="0"/>
              <a:t>The chart demonstrates a clear </a:t>
            </a:r>
            <a:r>
              <a:rPr lang="en-US" sz="1400" b="1" dirty="0"/>
              <a:t>negative linear relationship</a:t>
            </a:r>
            <a:r>
              <a:rPr lang="en-US" sz="1400" dirty="0"/>
              <a:t>. As the distance from the city center increases, the rental price decreases</a:t>
            </a:r>
          </a:p>
        </p:txBody>
      </p:sp>
      <p:sp>
        <p:nvSpPr>
          <p:cNvPr id="15" name="TextBox 14">
            <a:extLst>
              <a:ext uri="{FF2B5EF4-FFF2-40B4-BE49-F238E27FC236}">
                <a16:creationId xmlns:a16="http://schemas.microsoft.com/office/drawing/2014/main" id="{2F23C672-9078-B1B9-5304-BBB91099D348}"/>
              </a:ext>
            </a:extLst>
          </p:cNvPr>
          <p:cNvSpPr txBox="1"/>
          <p:nvPr/>
        </p:nvSpPr>
        <p:spPr>
          <a:xfrm>
            <a:off x="7405943" y="3819524"/>
            <a:ext cx="3857624" cy="1169551"/>
          </a:xfrm>
          <a:prstGeom prst="rect">
            <a:avLst/>
          </a:prstGeom>
          <a:noFill/>
        </p:spPr>
        <p:txBody>
          <a:bodyPr wrap="square">
            <a:spAutoFit/>
          </a:bodyPr>
          <a:lstStyle/>
          <a:p>
            <a:pPr algn="just"/>
            <a:r>
              <a:rPr lang="en-US" sz="1400" dirty="0"/>
              <a:t>The regression slope tells us the financial value of a commute. According to the model, </a:t>
            </a:r>
            <a:r>
              <a:rPr lang="en-US" sz="1400" b="1" dirty="0"/>
              <a:t>for every 1 km you move away from the city center, you save approximately Rs 38,000/= in monthly rent</a:t>
            </a:r>
            <a:r>
              <a:rPr lang="en-US" sz="1400" dirty="0"/>
              <a:t>.</a:t>
            </a:r>
          </a:p>
        </p:txBody>
      </p:sp>
      <p:pic>
        <p:nvPicPr>
          <p:cNvPr id="12" name="Picture 11" descr="A graph of a line graph&#10;&#10;AI-generated content may be incorrect.">
            <a:extLst>
              <a:ext uri="{FF2B5EF4-FFF2-40B4-BE49-F238E27FC236}">
                <a16:creationId xmlns:a16="http://schemas.microsoft.com/office/drawing/2014/main" id="{0F336217-2F94-1786-F776-5025EF6CBB73}"/>
              </a:ext>
            </a:extLst>
          </p:cNvPr>
          <p:cNvPicPr>
            <a:picLocks noChangeAspect="1"/>
          </p:cNvPicPr>
          <p:nvPr/>
        </p:nvPicPr>
        <p:blipFill>
          <a:blip r:embed="rId2"/>
          <a:stretch>
            <a:fillRect/>
          </a:stretch>
        </p:blipFill>
        <p:spPr>
          <a:xfrm>
            <a:off x="561975" y="1873871"/>
            <a:ext cx="6522884" cy="3891306"/>
          </a:xfrm>
          <a:prstGeom prst="rect">
            <a:avLst/>
          </a:prstGeom>
        </p:spPr>
      </p:pic>
    </p:spTree>
    <p:extLst>
      <p:ext uri="{BB962C8B-B14F-4D97-AF65-F5344CB8AC3E}">
        <p14:creationId xmlns:p14="http://schemas.microsoft.com/office/powerpoint/2010/main" val="1847677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496B0A-8C08-8C9C-F4B7-FF353DDCBC7F}"/>
              </a:ext>
            </a:extLst>
          </p:cNvPr>
          <p:cNvSpPr txBox="1"/>
          <p:nvPr/>
        </p:nvSpPr>
        <p:spPr>
          <a:xfrm>
            <a:off x="561975" y="152733"/>
            <a:ext cx="6029325" cy="658129"/>
          </a:xfrm>
          <a:prstGeom prst="rect">
            <a:avLst/>
          </a:prstGeom>
          <a:noFill/>
        </p:spPr>
        <p:txBody>
          <a:bodyPr wrap="square">
            <a:spAutoFit/>
          </a:bodyPr>
          <a:lstStyle/>
          <a:p>
            <a:pPr marR="0" lvl="0" fontAlgn="base">
              <a:lnSpc>
                <a:spcPct val="150000"/>
              </a:lnSpc>
              <a:spcBef>
                <a:spcPts val="800"/>
              </a:spcBef>
              <a:spcAft>
                <a:spcPts val="1595"/>
              </a:spcAft>
              <a:buClr>
                <a:srgbClr val="000000"/>
              </a:buClr>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2800" b="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a:t>
            </a:r>
            <a:r>
              <a:rPr lang="en-US" sz="2800"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Explorative Data </a:t>
            </a:r>
            <a:r>
              <a:rPr lang="en-US" sz="2800" i="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Analysis</a:t>
            </a:r>
          </a:p>
        </p:txBody>
      </p:sp>
      <p:sp>
        <p:nvSpPr>
          <p:cNvPr id="3" name="TextBox 2">
            <a:extLst>
              <a:ext uri="{FF2B5EF4-FFF2-40B4-BE49-F238E27FC236}">
                <a16:creationId xmlns:a16="http://schemas.microsoft.com/office/drawing/2014/main" id="{13AD6C3F-F6D1-FC62-B390-C746B32F5E40}"/>
              </a:ext>
            </a:extLst>
          </p:cNvPr>
          <p:cNvSpPr txBox="1"/>
          <p:nvPr/>
        </p:nvSpPr>
        <p:spPr>
          <a:xfrm>
            <a:off x="561975" y="725137"/>
            <a:ext cx="6096000" cy="326756"/>
          </a:xfrm>
          <a:prstGeom prst="rect">
            <a:avLst/>
          </a:prstGeom>
          <a:noFill/>
        </p:spPr>
        <p:txBody>
          <a:bodyPr wrap="square">
            <a:spAutoFit/>
          </a:bodyPr>
          <a:lstStyle/>
          <a:p>
            <a:pPr marL="0" marR="0">
              <a:lnSpc>
                <a:spcPct val="120000"/>
              </a:lnSpc>
              <a:spcBef>
                <a:spcPts val="800"/>
              </a:spcBef>
              <a:spcAft>
                <a:spcPts val="1405"/>
              </a:spcAft>
              <a:buNone/>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1400" b="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A </a:t>
            </a:r>
            <a:r>
              <a:rPr lang="en-US" sz="1400" i="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Understand Rental Price Trends</a:t>
            </a:r>
          </a:p>
        </p:txBody>
      </p:sp>
      <p:sp>
        <p:nvSpPr>
          <p:cNvPr id="4" name="Oval 3">
            <a:extLst>
              <a:ext uri="{FF2B5EF4-FFF2-40B4-BE49-F238E27FC236}">
                <a16:creationId xmlns:a16="http://schemas.microsoft.com/office/drawing/2014/main" id="{FFE71ACF-0D04-4CBA-1488-E6D04FD15AFD}"/>
              </a:ext>
            </a:extLst>
          </p:cNvPr>
          <p:cNvSpPr/>
          <p:nvPr/>
        </p:nvSpPr>
        <p:spPr>
          <a:xfrm>
            <a:off x="12333438"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E</a:t>
            </a:r>
          </a:p>
        </p:txBody>
      </p:sp>
      <p:cxnSp>
        <p:nvCxnSpPr>
          <p:cNvPr id="5" name="Straight Connector 4">
            <a:extLst>
              <a:ext uri="{FF2B5EF4-FFF2-40B4-BE49-F238E27FC236}">
                <a16:creationId xmlns:a16="http://schemas.microsoft.com/office/drawing/2014/main" id="{17FA80A1-8DE8-EE51-D5FE-11A65D4E77EB}"/>
              </a:ext>
            </a:extLst>
          </p:cNvPr>
          <p:cNvCxnSpPr>
            <a:stCxn id="4" idx="6"/>
          </p:cNvCxnSpPr>
          <p:nvPr/>
        </p:nvCxnSpPr>
        <p:spPr>
          <a:xfrm flipV="1">
            <a:off x="12989407"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D825F18E-E6A3-1F62-ECEC-B4F06956399D}"/>
              </a:ext>
            </a:extLst>
          </p:cNvPr>
          <p:cNvSpPr/>
          <p:nvPr/>
        </p:nvSpPr>
        <p:spPr>
          <a:xfrm>
            <a:off x="12632846" y="301561"/>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C</a:t>
            </a:r>
          </a:p>
        </p:txBody>
      </p:sp>
      <p:cxnSp>
        <p:nvCxnSpPr>
          <p:cNvPr id="7" name="Straight Connector 6">
            <a:extLst>
              <a:ext uri="{FF2B5EF4-FFF2-40B4-BE49-F238E27FC236}">
                <a16:creationId xmlns:a16="http://schemas.microsoft.com/office/drawing/2014/main" id="{607A53EF-FF2D-FA24-1C24-524851ACFEBB}"/>
              </a:ext>
            </a:extLst>
          </p:cNvPr>
          <p:cNvCxnSpPr>
            <a:stCxn id="6" idx="6"/>
          </p:cNvCxnSpPr>
          <p:nvPr/>
        </p:nvCxnSpPr>
        <p:spPr>
          <a:xfrm flipV="1">
            <a:off x="13288815" y="629545"/>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B896698F-34B1-D15C-BB95-99A7EDB87C7B}"/>
              </a:ext>
            </a:extLst>
          </p:cNvPr>
          <p:cNvSpPr/>
          <p:nvPr/>
        </p:nvSpPr>
        <p:spPr>
          <a:xfrm>
            <a:off x="10895163"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D</a:t>
            </a:r>
          </a:p>
        </p:txBody>
      </p:sp>
      <p:cxnSp>
        <p:nvCxnSpPr>
          <p:cNvPr id="9" name="Straight Connector 8">
            <a:extLst>
              <a:ext uri="{FF2B5EF4-FFF2-40B4-BE49-F238E27FC236}">
                <a16:creationId xmlns:a16="http://schemas.microsoft.com/office/drawing/2014/main" id="{6BEFBF51-AA38-A4CB-3482-B0F1731F12F6}"/>
              </a:ext>
            </a:extLst>
          </p:cNvPr>
          <p:cNvCxnSpPr>
            <a:stCxn id="8" idx="6"/>
          </p:cNvCxnSpPr>
          <p:nvPr/>
        </p:nvCxnSpPr>
        <p:spPr>
          <a:xfrm flipV="1">
            <a:off x="11551132"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2EC67E62-71CD-14C5-F1AD-F9F8B71ADF23}"/>
              </a:ext>
            </a:extLst>
          </p:cNvPr>
          <p:cNvSpPr txBox="1"/>
          <p:nvPr/>
        </p:nvSpPr>
        <p:spPr>
          <a:xfrm>
            <a:off x="1375374" y="4747868"/>
            <a:ext cx="3193568" cy="954107"/>
          </a:xfrm>
          <a:prstGeom prst="rect">
            <a:avLst/>
          </a:prstGeom>
          <a:noFill/>
        </p:spPr>
        <p:txBody>
          <a:bodyPr wrap="square">
            <a:spAutoFit/>
          </a:bodyPr>
          <a:lstStyle/>
          <a:p>
            <a:pPr algn="just"/>
            <a:r>
              <a:rPr lang="en-US" sz="1400" dirty="0"/>
              <a:t>the boxplot reveals that </a:t>
            </a:r>
            <a:r>
              <a:rPr lang="en-US" sz="1400" b="1" dirty="0"/>
              <a:t>Unfurnished</a:t>
            </a:r>
            <a:r>
              <a:rPr lang="en-US" sz="1400" dirty="0"/>
              <a:t> apartments in our dataset command a significantly higher median price than </a:t>
            </a:r>
            <a:r>
              <a:rPr lang="en-US" sz="1400" b="1" dirty="0"/>
              <a:t>Furnished</a:t>
            </a:r>
            <a:r>
              <a:rPr lang="en-US" sz="1400" dirty="0"/>
              <a:t> ones.</a:t>
            </a:r>
          </a:p>
        </p:txBody>
      </p:sp>
      <p:sp>
        <p:nvSpPr>
          <p:cNvPr id="15" name="TextBox 14">
            <a:extLst>
              <a:ext uri="{FF2B5EF4-FFF2-40B4-BE49-F238E27FC236}">
                <a16:creationId xmlns:a16="http://schemas.microsoft.com/office/drawing/2014/main" id="{2F10C6F5-CFC5-7C95-8099-30937D717858}"/>
              </a:ext>
            </a:extLst>
          </p:cNvPr>
          <p:cNvSpPr txBox="1"/>
          <p:nvPr/>
        </p:nvSpPr>
        <p:spPr>
          <a:xfrm>
            <a:off x="5628912" y="4747868"/>
            <a:ext cx="5922219" cy="1384995"/>
          </a:xfrm>
          <a:prstGeom prst="rect">
            <a:avLst/>
          </a:prstGeom>
          <a:noFill/>
        </p:spPr>
        <p:txBody>
          <a:bodyPr wrap="square">
            <a:spAutoFit/>
          </a:bodyPr>
          <a:lstStyle/>
          <a:p>
            <a:pPr algn="just"/>
            <a:r>
              <a:rPr lang="en-US" sz="1400" dirty="0"/>
              <a:t>Our analysis confirms a </a:t>
            </a:r>
            <a:r>
              <a:rPr lang="en-US" sz="1400" b="1" dirty="0"/>
              <a:t>"Furnished Discount"</a:t>
            </a:r>
            <a:r>
              <a:rPr lang="en-US" sz="1400" dirty="0"/>
              <a:t> of approximately </a:t>
            </a:r>
            <a:r>
              <a:rPr lang="en-US" sz="1400" b="1" dirty="0"/>
              <a:t>Rs 140,000</a:t>
            </a:r>
            <a:r>
              <a:rPr lang="en-US" sz="1400" dirty="0"/>
              <a:t> (Median). This counter-intuitive finding suggests that the "Unfurnished" category in Colombo is dominated by larger, ultra-luxury properties where tenants prefer to bring their own interiors, whereas "Furnished" units tend to be smaller, mid-range apartments targeting short-term stays.</a:t>
            </a:r>
          </a:p>
        </p:txBody>
      </p:sp>
      <p:pic>
        <p:nvPicPr>
          <p:cNvPr id="19" name="Picture 18" descr="A graph showing a comparison of a table&#10;&#10;AI-generated content may be incorrect.">
            <a:extLst>
              <a:ext uri="{FF2B5EF4-FFF2-40B4-BE49-F238E27FC236}">
                <a16:creationId xmlns:a16="http://schemas.microsoft.com/office/drawing/2014/main" id="{5FD35E71-1D0F-EE6E-86CF-5C954164803B}"/>
              </a:ext>
            </a:extLst>
          </p:cNvPr>
          <p:cNvPicPr>
            <a:picLocks noChangeAspect="1"/>
          </p:cNvPicPr>
          <p:nvPr/>
        </p:nvPicPr>
        <p:blipFill>
          <a:blip r:embed="rId2"/>
          <a:stretch>
            <a:fillRect/>
          </a:stretch>
        </p:blipFill>
        <p:spPr>
          <a:xfrm>
            <a:off x="1022816" y="1937251"/>
            <a:ext cx="4036706" cy="2403286"/>
          </a:xfrm>
          <a:prstGeom prst="rect">
            <a:avLst/>
          </a:prstGeom>
        </p:spPr>
      </p:pic>
      <p:pic>
        <p:nvPicPr>
          <p:cNvPr id="11" name="Picture 10" descr="A comparison of graphs with red and blue dots&#10;&#10;AI-generated content may be incorrect.">
            <a:extLst>
              <a:ext uri="{FF2B5EF4-FFF2-40B4-BE49-F238E27FC236}">
                <a16:creationId xmlns:a16="http://schemas.microsoft.com/office/drawing/2014/main" id="{9F47559E-22FE-83C6-D343-FD8ECDA80AB3}"/>
              </a:ext>
            </a:extLst>
          </p:cNvPr>
          <p:cNvPicPr>
            <a:picLocks noChangeAspect="1"/>
          </p:cNvPicPr>
          <p:nvPr/>
        </p:nvPicPr>
        <p:blipFill>
          <a:blip r:embed="rId3"/>
          <a:stretch>
            <a:fillRect/>
          </a:stretch>
        </p:blipFill>
        <p:spPr>
          <a:xfrm>
            <a:off x="5316519" y="1937251"/>
            <a:ext cx="6234613" cy="2403286"/>
          </a:xfrm>
          <a:prstGeom prst="rect">
            <a:avLst/>
          </a:prstGeom>
        </p:spPr>
      </p:pic>
    </p:spTree>
    <p:extLst>
      <p:ext uri="{BB962C8B-B14F-4D97-AF65-F5344CB8AC3E}">
        <p14:creationId xmlns:p14="http://schemas.microsoft.com/office/powerpoint/2010/main" val="812427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62E874-F9F6-FB65-DE4D-B47D7C5FB455}"/>
              </a:ext>
            </a:extLst>
          </p:cNvPr>
          <p:cNvSpPr txBox="1"/>
          <p:nvPr/>
        </p:nvSpPr>
        <p:spPr>
          <a:xfrm>
            <a:off x="561975" y="152733"/>
            <a:ext cx="6029325" cy="658129"/>
          </a:xfrm>
          <a:prstGeom prst="rect">
            <a:avLst/>
          </a:prstGeom>
          <a:noFill/>
        </p:spPr>
        <p:txBody>
          <a:bodyPr wrap="square">
            <a:spAutoFit/>
          </a:bodyPr>
          <a:lstStyle/>
          <a:p>
            <a:pPr marR="0" lvl="0" fontAlgn="base">
              <a:lnSpc>
                <a:spcPct val="150000"/>
              </a:lnSpc>
              <a:spcBef>
                <a:spcPts val="800"/>
              </a:spcBef>
              <a:spcAft>
                <a:spcPts val="1595"/>
              </a:spcAft>
              <a:buClr>
                <a:srgbClr val="000000"/>
              </a:buClr>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2800" b="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a:t>
            </a:r>
            <a:r>
              <a:rPr lang="en-US" sz="2800"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Explorative Data </a:t>
            </a:r>
            <a:r>
              <a:rPr lang="en-US" sz="2800" i="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Analysis</a:t>
            </a:r>
          </a:p>
        </p:txBody>
      </p:sp>
      <p:sp>
        <p:nvSpPr>
          <p:cNvPr id="3" name="TextBox 2">
            <a:extLst>
              <a:ext uri="{FF2B5EF4-FFF2-40B4-BE49-F238E27FC236}">
                <a16:creationId xmlns:a16="http://schemas.microsoft.com/office/drawing/2014/main" id="{2BCFB750-B580-61E0-7955-5F81BFB0B3FA}"/>
              </a:ext>
            </a:extLst>
          </p:cNvPr>
          <p:cNvSpPr txBox="1"/>
          <p:nvPr/>
        </p:nvSpPr>
        <p:spPr>
          <a:xfrm>
            <a:off x="561975" y="725137"/>
            <a:ext cx="6096000" cy="326756"/>
          </a:xfrm>
          <a:prstGeom prst="rect">
            <a:avLst/>
          </a:prstGeom>
          <a:noFill/>
        </p:spPr>
        <p:txBody>
          <a:bodyPr wrap="square">
            <a:spAutoFit/>
          </a:bodyPr>
          <a:lstStyle/>
          <a:p>
            <a:pPr marL="0" marR="0">
              <a:lnSpc>
                <a:spcPct val="120000"/>
              </a:lnSpc>
              <a:spcBef>
                <a:spcPts val="800"/>
              </a:spcBef>
              <a:spcAft>
                <a:spcPts val="1405"/>
              </a:spcAft>
              <a:buNone/>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1400" b="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A </a:t>
            </a:r>
            <a:r>
              <a:rPr lang="en-US" sz="1400" i="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Understand Rental Price Trends</a:t>
            </a:r>
          </a:p>
        </p:txBody>
      </p:sp>
      <p:sp>
        <p:nvSpPr>
          <p:cNvPr id="4" name="Oval 3">
            <a:extLst>
              <a:ext uri="{FF2B5EF4-FFF2-40B4-BE49-F238E27FC236}">
                <a16:creationId xmlns:a16="http://schemas.microsoft.com/office/drawing/2014/main" id="{39085EB1-99DB-489B-2698-083E1667B4F8}"/>
              </a:ext>
            </a:extLst>
          </p:cNvPr>
          <p:cNvSpPr/>
          <p:nvPr/>
        </p:nvSpPr>
        <p:spPr>
          <a:xfrm>
            <a:off x="12333438"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F</a:t>
            </a:r>
          </a:p>
        </p:txBody>
      </p:sp>
      <p:cxnSp>
        <p:nvCxnSpPr>
          <p:cNvPr id="5" name="Straight Connector 4">
            <a:extLst>
              <a:ext uri="{FF2B5EF4-FFF2-40B4-BE49-F238E27FC236}">
                <a16:creationId xmlns:a16="http://schemas.microsoft.com/office/drawing/2014/main" id="{E5AB2C0D-5833-7F61-7612-217BB5B0CC73}"/>
              </a:ext>
            </a:extLst>
          </p:cNvPr>
          <p:cNvCxnSpPr>
            <a:stCxn id="4" idx="6"/>
          </p:cNvCxnSpPr>
          <p:nvPr/>
        </p:nvCxnSpPr>
        <p:spPr>
          <a:xfrm flipV="1">
            <a:off x="12989407"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46FD4F9E-6957-2F9C-CD95-0A5B42CA68CA}"/>
              </a:ext>
            </a:extLst>
          </p:cNvPr>
          <p:cNvSpPr/>
          <p:nvPr/>
        </p:nvSpPr>
        <p:spPr>
          <a:xfrm>
            <a:off x="12632846" y="301561"/>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D</a:t>
            </a:r>
          </a:p>
        </p:txBody>
      </p:sp>
      <p:cxnSp>
        <p:nvCxnSpPr>
          <p:cNvPr id="7" name="Straight Connector 6">
            <a:extLst>
              <a:ext uri="{FF2B5EF4-FFF2-40B4-BE49-F238E27FC236}">
                <a16:creationId xmlns:a16="http://schemas.microsoft.com/office/drawing/2014/main" id="{38571D2D-7A7E-72D6-9864-9591B5972855}"/>
              </a:ext>
            </a:extLst>
          </p:cNvPr>
          <p:cNvCxnSpPr>
            <a:stCxn id="6" idx="6"/>
          </p:cNvCxnSpPr>
          <p:nvPr/>
        </p:nvCxnSpPr>
        <p:spPr>
          <a:xfrm flipV="1">
            <a:off x="13288815" y="629545"/>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6C353C1D-20F4-B7C1-6643-528D69B62B08}"/>
              </a:ext>
            </a:extLst>
          </p:cNvPr>
          <p:cNvSpPr/>
          <p:nvPr/>
        </p:nvSpPr>
        <p:spPr>
          <a:xfrm>
            <a:off x="10895163"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E</a:t>
            </a:r>
          </a:p>
        </p:txBody>
      </p:sp>
      <p:cxnSp>
        <p:nvCxnSpPr>
          <p:cNvPr id="9" name="Straight Connector 8">
            <a:extLst>
              <a:ext uri="{FF2B5EF4-FFF2-40B4-BE49-F238E27FC236}">
                <a16:creationId xmlns:a16="http://schemas.microsoft.com/office/drawing/2014/main" id="{3F615D5A-BFE2-1C76-CAF0-DE72D44032FB}"/>
              </a:ext>
            </a:extLst>
          </p:cNvPr>
          <p:cNvCxnSpPr>
            <a:stCxn id="8" idx="6"/>
          </p:cNvCxnSpPr>
          <p:nvPr/>
        </p:nvCxnSpPr>
        <p:spPr>
          <a:xfrm flipV="1">
            <a:off x="11551132"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B7A2516E-238B-E4A5-CA1E-C0F8F3B40282}"/>
              </a:ext>
            </a:extLst>
          </p:cNvPr>
          <p:cNvSpPr txBox="1"/>
          <p:nvPr/>
        </p:nvSpPr>
        <p:spPr>
          <a:xfrm>
            <a:off x="7010400" y="2280913"/>
            <a:ext cx="4540732" cy="738664"/>
          </a:xfrm>
          <a:prstGeom prst="rect">
            <a:avLst/>
          </a:prstGeom>
          <a:noFill/>
        </p:spPr>
        <p:txBody>
          <a:bodyPr wrap="square">
            <a:spAutoFit/>
          </a:bodyPr>
          <a:lstStyle/>
          <a:p>
            <a:pPr algn="just"/>
            <a:r>
              <a:rPr lang="en-US" sz="1400" dirty="0"/>
              <a:t>This chart compares pricing across building types. We added </a:t>
            </a:r>
            <a:r>
              <a:rPr lang="en-US" sz="1400" b="1" dirty="0"/>
              <a:t>Red Diamonds</a:t>
            </a:r>
            <a:r>
              <a:rPr lang="en-US" sz="1400" dirty="0"/>
              <a:t> to indicate the average (Mean) price, distinct from the median line.</a:t>
            </a:r>
          </a:p>
        </p:txBody>
      </p:sp>
      <p:sp>
        <p:nvSpPr>
          <p:cNvPr id="17" name="TextBox 16">
            <a:extLst>
              <a:ext uri="{FF2B5EF4-FFF2-40B4-BE49-F238E27FC236}">
                <a16:creationId xmlns:a16="http://schemas.microsoft.com/office/drawing/2014/main" id="{15681EF0-621E-4B51-3C02-388725AB395D}"/>
              </a:ext>
            </a:extLst>
          </p:cNvPr>
          <p:cNvSpPr txBox="1"/>
          <p:nvPr/>
        </p:nvSpPr>
        <p:spPr>
          <a:xfrm>
            <a:off x="7010400" y="3347561"/>
            <a:ext cx="4540732" cy="954107"/>
          </a:xfrm>
          <a:prstGeom prst="rect">
            <a:avLst/>
          </a:prstGeom>
          <a:noFill/>
        </p:spPr>
        <p:txBody>
          <a:bodyPr wrap="square">
            <a:spAutoFit/>
          </a:bodyPr>
          <a:lstStyle/>
          <a:p>
            <a:pPr algn="just"/>
            <a:r>
              <a:rPr lang="en-US" sz="1400" dirty="0"/>
              <a:t>for Condos, the Red Diamond (Mean) is </a:t>
            </a:r>
            <a:r>
              <a:rPr lang="en-US" sz="1400" dirty="0" err="1"/>
              <a:t>slighly</a:t>
            </a:r>
            <a:r>
              <a:rPr lang="en-US" sz="1400" dirty="0"/>
              <a:t> higher than the center line (Median). This confirms that a few ultra-expensive penthouses are pulling the average up, skewing the market perception.</a:t>
            </a:r>
          </a:p>
        </p:txBody>
      </p:sp>
      <p:sp>
        <p:nvSpPr>
          <p:cNvPr id="19" name="TextBox 18">
            <a:extLst>
              <a:ext uri="{FF2B5EF4-FFF2-40B4-BE49-F238E27FC236}">
                <a16:creationId xmlns:a16="http://schemas.microsoft.com/office/drawing/2014/main" id="{B0E44409-BDFE-3C8C-8A53-1E542CF3B58B}"/>
              </a:ext>
            </a:extLst>
          </p:cNvPr>
          <p:cNvSpPr txBox="1"/>
          <p:nvPr/>
        </p:nvSpPr>
        <p:spPr>
          <a:xfrm>
            <a:off x="7010400" y="4627263"/>
            <a:ext cx="4540732" cy="523220"/>
          </a:xfrm>
          <a:prstGeom prst="rect">
            <a:avLst/>
          </a:prstGeom>
          <a:noFill/>
        </p:spPr>
        <p:txBody>
          <a:bodyPr wrap="square">
            <a:spAutoFit/>
          </a:bodyPr>
          <a:lstStyle/>
          <a:p>
            <a:pPr algn="just"/>
            <a:r>
              <a:rPr lang="en-US" sz="1400" dirty="0"/>
              <a:t>The sample counts (n=...) on the x-axis show us which categories have enough data to be trusted.</a:t>
            </a:r>
          </a:p>
        </p:txBody>
      </p:sp>
      <p:pic>
        <p:nvPicPr>
          <p:cNvPr id="11" name="Picture 10" descr="A diagram of a rental price&#10;&#10;AI-generated content may be incorrect.">
            <a:extLst>
              <a:ext uri="{FF2B5EF4-FFF2-40B4-BE49-F238E27FC236}">
                <a16:creationId xmlns:a16="http://schemas.microsoft.com/office/drawing/2014/main" id="{53AA86A9-CEC2-31F3-0A01-359494B21198}"/>
              </a:ext>
            </a:extLst>
          </p:cNvPr>
          <p:cNvPicPr>
            <a:picLocks noChangeAspect="1"/>
          </p:cNvPicPr>
          <p:nvPr/>
        </p:nvPicPr>
        <p:blipFill>
          <a:blip r:embed="rId2"/>
          <a:stretch>
            <a:fillRect/>
          </a:stretch>
        </p:blipFill>
        <p:spPr>
          <a:xfrm>
            <a:off x="562461" y="2071564"/>
            <a:ext cx="5533539" cy="3506099"/>
          </a:xfrm>
          <a:prstGeom prst="rect">
            <a:avLst/>
          </a:prstGeom>
        </p:spPr>
      </p:pic>
    </p:spTree>
    <p:extLst>
      <p:ext uri="{BB962C8B-B14F-4D97-AF65-F5344CB8AC3E}">
        <p14:creationId xmlns:p14="http://schemas.microsoft.com/office/powerpoint/2010/main" val="3928035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A16A89-7D83-B2E6-FA5F-0AC140B7BA48}"/>
              </a:ext>
            </a:extLst>
          </p:cNvPr>
          <p:cNvSpPr txBox="1"/>
          <p:nvPr/>
        </p:nvSpPr>
        <p:spPr>
          <a:xfrm>
            <a:off x="561975" y="152733"/>
            <a:ext cx="6029325" cy="658129"/>
          </a:xfrm>
          <a:prstGeom prst="rect">
            <a:avLst/>
          </a:prstGeom>
          <a:noFill/>
        </p:spPr>
        <p:txBody>
          <a:bodyPr wrap="square">
            <a:spAutoFit/>
          </a:bodyPr>
          <a:lstStyle/>
          <a:p>
            <a:pPr marR="0" lvl="0" fontAlgn="base">
              <a:lnSpc>
                <a:spcPct val="150000"/>
              </a:lnSpc>
              <a:spcBef>
                <a:spcPts val="800"/>
              </a:spcBef>
              <a:spcAft>
                <a:spcPts val="1595"/>
              </a:spcAft>
              <a:buClr>
                <a:srgbClr val="000000"/>
              </a:buClr>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2800" b="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a:t>
            </a:r>
            <a:r>
              <a:rPr lang="en-US" sz="2800"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Explorative Data </a:t>
            </a:r>
            <a:r>
              <a:rPr lang="en-US" sz="2800" i="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Analysis</a:t>
            </a:r>
          </a:p>
        </p:txBody>
      </p:sp>
      <p:sp>
        <p:nvSpPr>
          <p:cNvPr id="3" name="TextBox 2">
            <a:extLst>
              <a:ext uri="{FF2B5EF4-FFF2-40B4-BE49-F238E27FC236}">
                <a16:creationId xmlns:a16="http://schemas.microsoft.com/office/drawing/2014/main" id="{8F2D9528-B6C7-C280-9CBA-D8B5B2116BAD}"/>
              </a:ext>
            </a:extLst>
          </p:cNvPr>
          <p:cNvSpPr txBox="1"/>
          <p:nvPr/>
        </p:nvSpPr>
        <p:spPr>
          <a:xfrm>
            <a:off x="561975" y="725137"/>
            <a:ext cx="6096000" cy="326756"/>
          </a:xfrm>
          <a:prstGeom prst="rect">
            <a:avLst/>
          </a:prstGeom>
          <a:noFill/>
        </p:spPr>
        <p:txBody>
          <a:bodyPr wrap="square">
            <a:spAutoFit/>
          </a:bodyPr>
          <a:lstStyle/>
          <a:p>
            <a:pPr marL="0" marR="0">
              <a:lnSpc>
                <a:spcPct val="120000"/>
              </a:lnSpc>
              <a:spcBef>
                <a:spcPts val="800"/>
              </a:spcBef>
              <a:spcAft>
                <a:spcPts val="1405"/>
              </a:spcAft>
              <a:buNone/>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1400" b="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A </a:t>
            </a:r>
            <a:r>
              <a:rPr lang="en-US" sz="1400" i="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Understand Rental Price Trends</a:t>
            </a:r>
          </a:p>
        </p:txBody>
      </p:sp>
      <p:sp>
        <p:nvSpPr>
          <p:cNvPr id="4" name="Oval 3">
            <a:extLst>
              <a:ext uri="{FF2B5EF4-FFF2-40B4-BE49-F238E27FC236}">
                <a16:creationId xmlns:a16="http://schemas.microsoft.com/office/drawing/2014/main" id="{DC8230E6-22F7-2EC8-8959-ACB1218FE5C3}"/>
              </a:ext>
            </a:extLst>
          </p:cNvPr>
          <p:cNvSpPr/>
          <p:nvPr/>
        </p:nvSpPr>
        <p:spPr>
          <a:xfrm>
            <a:off x="12333438"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E</a:t>
            </a:r>
          </a:p>
        </p:txBody>
      </p:sp>
      <p:cxnSp>
        <p:nvCxnSpPr>
          <p:cNvPr id="5" name="Straight Connector 4">
            <a:extLst>
              <a:ext uri="{FF2B5EF4-FFF2-40B4-BE49-F238E27FC236}">
                <a16:creationId xmlns:a16="http://schemas.microsoft.com/office/drawing/2014/main" id="{57470F9E-1296-4A25-2DF7-07D61BA5BC03}"/>
              </a:ext>
            </a:extLst>
          </p:cNvPr>
          <p:cNvCxnSpPr>
            <a:stCxn id="4" idx="6"/>
          </p:cNvCxnSpPr>
          <p:nvPr/>
        </p:nvCxnSpPr>
        <p:spPr>
          <a:xfrm flipV="1">
            <a:off x="12989407"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98115961-43C3-2E8E-6A17-D02CB83FFB38}"/>
              </a:ext>
            </a:extLst>
          </p:cNvPr>
          <p:cNvSpPr/>
          <p:nvPr/>
        </p:nvSpPr>
        <p:spPr>
          <a:xfrm>
            <a:off x="12632846" y="301561"/>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A</a:t>
            </a:r>
          </a:p>
        </p:txBody>
      </p:sp>
      <p:cxnSp>
        <p:nvCxnSpPr>
          <p:cNvPr id="7" name="Straight Connector 6">
            <a:extLst>
              <a:ext uri="{FF2B5EF4-FFF2-40B4-BE49-F238E27FC236}">
                <a16:creationId xmlns:a16="http://schemas.microsoft.com/office/drawing/2014/main" id="{B838FDE6-9C47-F6D4-F725-D9CA3D059188}"/>
              </a:ext>
            </a:extLst>
          </p:cNvPr>
          <p:cNvCxnSpPr>
            <a:stCxn id="6" idx="6"/>
          </p:cNvCxnSpPr>
          <p:nvPr/>
        </p:nvCxnSpPr>
        <p:spPr>
          <a:xfrm flipV="1">
            <a:off x="13288815" y="629545"/>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43CAF915-A824-A29B-C010-0D03BD53499E}"/>
              </a:ext>
            </a:extLst>
          </p:cNvPr>
          <p:cNvSpPr/>
          <p:nvPr/>
        </p:nvSpPr>
        <p:spPr>
          <a:xfrm>
            <a:off x="10895163"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F</a:t>
            </a:r>
          </a:p>
        </p:txBody>
      </p:sp>
      <p:cxnSp>
        <p:nvCxnSpPr>
          <p:cNvPr id="9" name="Straight Connector 8">
            <a:extLst>
              <a:ext uri="{FF2B5EF4-FFF2-40B4-BE49-F238E27FC236}">
                <a16:creationId xmlns:a16="http://schemas.microsoft.com/office/drawing/2014/main" id="{D9A80109-F438-38BA-AA10-FAEF61070DEE}"/>
              </a:ext>
            </a:extLst>
          </p:cNvPr>
          <p:cNvCxnSpPr>
            <a:stCxn id="8" idx="6"/>
          </p:cNvCxnSpPr>
          <p:nvPr/>
        </p:nvCxnSpPr>
        <p:spPr>
          <a:xfrm flipV="1">
            <a:off x="11551132"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7B35D11-C0AF-7B6C-646C-8ED341FCDA2F}"/>
              </a:ext>
            </a:extLst>
          </p:cNvPr>
          <p:cNvSpPr txBox="1"/>
          <p:nvPr/>
        </p:nvSpPr>
        <p:spPr>
          <a:xfrm>
            <a:off x="6174106" y="4737081"/>
            <a:ext cx="5125241" cy="954107"/>
          </a:xfrm>
          <a:prstGeom prst="rect">
            <a:avLst/>
          </a:prstGeom>
          <a:noFill/>
        </p:spPr>
        <p:txBody>
          <a:bodyPr wrap="square">
            <a:spAutoFit/>
          </a:bodyPr>
          <a:lstStyle/>
          <a:p>
            <a:pPr algn="just"/>
            <a:r>
              <a:rPr lang="en-US" sz="1400" dirty="0"/>
              <a:t>Using the Normal Distribution assumption, we calculated the likelihood of finding a budget-friendly unit (under Rs 500k) in the premium 'Downtown' district. The calculated Z-score is </a:t>
            </a:r>
            <a:r>
              <a:rPr lang="en-US" sz="1400" b="1" dirty="0"/>
              <a:t>-2.72</a:t>
            </a:r>
            <a:r>
              <a:rPr lang="en-US" sz="1400" dirty="0"/>
              <a:t>, which places this price point in the left tail of the curve</a:t>
            </a:r>
          </a:p>
        </p:txBody>
      </p:sp>
      <p:pic>
        <p:nvPicPr>
          <p:cNvPr id="18" name="Picture 17" descr="A graph with a blue line&#10;&#10;AI-generated content may be incorrect.">
            <a:extLst>
              <a:ext uri="{FF2B5EF4-FFF2-40B4-BE49-F238E27FC236}">
                <a16:creationId xmlns:a16="http://schemas.microsoft.com/office/drawing/2014/main" id="{D6D4995C-CA32-0E7F-8D70-0DFFDC5BBD26}"/>
              </a:ext>
            </a:extLst>
          </p:cNvPr>
          <p:cNvPicPr>
            <a:picLocks noChangeAspect="1"/>
          </p:cNvPicPr>
          <p:nvPr/>
        </p:nvPicPr>
        <p:blipFill>
          <a:blip r:embed="rId2"/>
          <a:stretch>
            <a:fillRect/>
          </a:stretch>
        </p:blipFill>
        <p:spPr>
          <a:xfrm>
            <a:off x="6112876" y="1383266"/>
            <a:ext cx="5110271" cy="3048594"/>
          </a:xfrm>
          <a:prstGeom prst="rect">
            <a:avLst/>
          </a:prstGeom>
        </p:spPr>
      </p:pic>
      <p:pic>
        <p:nvPicPr>
          <p:cNvPr id="20" name="Picture 19" descr="A white paper with black text&#10;&#10;AI-generated content may be incorrect.">
            <a:extLst>
              <a:ext uri="{FF2B5EF4-FFF2-40B4-BE49-F238E27FC236}">
                <a16:creationId xmlns:a16="http://schemas.microsoft.com/office/drawing/2014/main" id="{555D34D9-414B-0BB9-ADE9-D76196318823}"/>
              </a:ext>
            </a:extLst>
          </p:cNvPr>
          <p:cNvPicPr>
            <a:picLocks noChangeAspect="1"/>
          </p:cNvPicPr>
          <p:nvPr/>
        </p:nvPicPr>
        <p:blipFill>
          <a:blip r:embed="rId3"/>
          <a:stretch>
            <a:fillRect/>
          </a:stretch>
        </p:blipFill>
        <p:spPr>
          <a:xfrm>
            <a:off x="712035" y="1620330"/>
            <a:ext cx="4627718" cy="4512533"/>
          </a:xfrm>
          <a:prstGeom prst="rect">
            <a:avLst/>
          </a:prstGeom>
        </p:spPr>
      </p:pic>
    </p:spTree>
    <p:extLst>
      <p:ext uri="{BB962C8B-B14F-4D97-AF65-F5344CB8AC3E}">
        <p14:creationId xmlns:p14="http://schemas.microsoft.com/office/powerpoint/2010/main" val="3777176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7FF58-EA65-3E44-8AFD-ACE1799F411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873BB51-B554-34A9-C3CC-7ED7ACC198AB}"/>
              </a:ext>
            </a:extLst>
          </p:cNvPr>
          <p:cNvSpPr txBox="1"/>
          <p:nvPr/>
        </p:nvSpPr>
        <p:spPr>
          <a:xfrm>
            <a:off x="561975" y="152733"/>
            <a:ext cx="6029325" cy="658129"/>
          </a:xfrm>
          <a:prstGeom prst="rect">
            <a:avLst/>
          </a:prstGeom>
          <a:noFill/>
        </p:spPr>
        <p:txBody>
          <a:bodyPr wrap="square">
            <a:spAutoFit/>
          </a:bodyPr>
          <a:lstStyle/>
          <a:p>
            <a:pPr marR="0" lvl="0" fontAlgn="base">
              <a:lnSpc>
                <a:spcPct val="150000"/>
              </a:lnSpc>
              <a:spcBef>
                <a:spcPts val="800"/>
              </a:spcBef>
              <a:spcAft>
                <a:spcPts val="1595"/>
              </a:spcAft>
              <a:buClr>
                <a:srgbClr val="000000"/>
              </a:buClr>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2800" b="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a:t>
            </a:r>
            <a:r>
              <a:rPr lang="en-US" sz="2800"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Explorative Data </a:t>
            </a:r>
            <a:r>
              <a:rPr lang="en-US" sz="2800" i="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Analysis</a:t>
            </a:r>
          </a:p>
        </p:txBody>
      </p:sp>
      <p:sp>
        <p:nvSpPr>
          <p:cNvPr id="3" name="TextBox 2">
            <a:extLst>
              <a:ext uri="{FF2B5EF4-FFF2-40B4-BE49-F238E27FC236}">
                <a16:creationId xmlns:a16="http://schemas.microsoft.com/office/drawing/2014/main" id="{A3330E25-0C41-9C59-6070-112A81194D3E}"/>
              </a:ext>
            </a:extLst>
          </p:cNvPr>
          <p:cNvSpPr txBox="1"/>
          <p:nvPr/>
        </p:nvSpPr>
        <p:spPr>
          <a:xfrm>
            <a:off x="611218" y="714938"/>
            <a:ext cx="6096000" cy="326756"/>
          </a:xfrm>
          <a:prstGeom prst="rect">
            <a:avLst/>
          </a:prstGeom>
          <a:noFill/>
        </p:spPr>
        <p:txBody>
          <a:bodyPr wrap="square">
            <a:spAutoFit/>
          </a:bodyPr>
          <a:lstStyle/>
          <a:p>
            <a:pPr>
              <a:lnSpc>
                <a:spcPct val="120000"/>
              </a:lnSpc>
              <a:spcBef>
                <a:spcPts val="800"/>
              </a:spcBef>
              <a:spcAft>
                <a:spcPts val="1405"/>
              </a:spcAft>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1400" b="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B </a:t>
            </a:r>
            <a:r>
              <a:rPr lang="en-US" sz="1400" i="1" dirty="0">
                <a:latin typeface="Perpetua Titling MT" panose="02020502060505020804" pitchFamily="18" charset="0"/>
              </a:rPr>
              <a:t>Apartment Features &amp; Their Influence</a:t>
            </a:r>
            <a:endParaRPr lang="en-US" sz="1400" i="1" dirty="0">
              <a:ln>
                <a:noFill/>
              </a:ln>
              <a:solidFill>
                <a:srgbClr val="000000"/>
              </a:solidFill>
              <a:effectLst/>
              <a:uFill>
                <a:solidFill>
                  <a:srgbClr val="000000"/>
                </a:solidFill>
              </a:uFill>
              <a:latin typeface="Perpetua Titling MT" panose="02020502060505020804" pitchFamily="18" charset="0"/>
              <a:ea typeface="Arial Unicode MS"/>
              <a:cs typeface="Arial Unicode MS"/>
            </a:endParaRPr>
          </a:p>
        </p:txBody>
      </p:sp>
      <p:sp>
        <p:nvSpPr>
          <p:cNvPr id="4" name="Oval 3">
            <a:extLst>
              <a:ext uri="{FF2B5EF4-FFF2-40B4-BE49-F238E27FC236}">
                <a16:creationId xmlns:a16="http://schemas.microsoft.com/office/drawing/2014/main" id="{36B39B86-DED9-58C9-8267-C791461DB6EB}"/>
              </a:ext>
            </a:extLst>
          </p:cNvPr>
          <p:cNvSpPr/>
          <p:nvPr/>
        </p:nvSpPr>
        <p:spPr>
          <a:xfrm>
            <a:off x="12333438"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B</a:t>
            </a:r>
          </a:p>
        </p:txBody>
      </p:sp>
      <p:cxnSp>
        <p:nvCxnSpPr>
          <p:cNvPr id="5" name="Straight Connector 4">
            <a:extLst>
              <a:ext uri="{FF2B5EF4-FFF2-40B4-BE49-F238E27FC236}">
                <a16:creationId xmlns:a16="http://schemas.microsoft.com/office/drawing/2014/main" id="{308AA08E-A3AB-6345-6907-399FAD67945B}"/>
              </a:ext>
            </a:extLst>
          </p:cNvPr>
          <p:cNvCxnSpPr>
            <a:cxnSpLocks/>
          </p:cNvCxnSpPr>
          <p:nvPr/>
        </p:nvCxnSpPr>
        <p:spPr>
          <a:xfrm flipV="1">
            <a:off x="12989407" y="629544"/>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4A5700CA-8B50-78D2-44DF-21868142138B}"/>
              </a:ext>
            </a:extLst>
          </p:cNvPr>
          <p:cNvSpPr/>
          <p:nvPr/>
        </p:nvSpPr>
        <p:spPr>
          <a:xfrm>
            <a:off x="12632846" y="301561"/>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F</a:t>
            </a:r>
          </a:p>
        </p:txBody>
      </p:sp>
      <p:cxnSp>
        <p:nvCxnSpPr>
          <p:cNvPr id="7" name="Straight Connector 6">
            <a:extLst>
              <a:ext uri="{FF2B5EF4-FFF2-40B4-BE49-F238E27FC236}">
                <a16:creationId xmlns:a16="http://schemas.microsoft.com/office/drawing/2014/main" id="{EBBEB7C0-2A6A-3A03-507B-104503644B6A}"/>
              </a:ext>
            </a:extLst>
          </p:cNvPr>
          <p:cNvCxnSpPr>
            <a:stCxn id="6" idx="6"/>
          </p:cNvCxnSpPr>
          <p:nvPr/>
        </p:nvCxnSpPr>
        <p:spPr>
          <a:xfrm flipV="1">
            <a:off x="13288815" y="629545"/>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4E27D4AA-66B5-13E1-30B9-4A7DF20475FD}"/>
              </a:ext>
            </a:extLst>
          </p:cNvPr>
          <p:cNvSpPr/>
          <p:nvPr/>
        </p:nvSpPr>
        <p:spPr>
          <a:xfrm>
            <a:off x="10895163"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A</a:t>
            </a:r>
          </a:p>
        </p:txBody>
      </p:sp>
      <p:cxnSp>
        <p:nvCxnSpPr>
          <p:cNvPr id="9" name="Straight Connector 8">
            <a:extLst>
              <a:ext uri="{FF2B5EF4-FFF2-40B4-BE49-F238E27FC236}">
                <a16:creationId xmlns:a16="http://schemas.microsoft.com/office/drawing/2014/main" id="{4DF2D146-5BC3-21B9-015E-74F89161BC4A}"/>
              </a:ext>
            </a:extLst>
          </p:cNvPr>
          <p:cNvCxnSpPr>
            <a:stCxn id="8" idx="6"/>
          </p:cNvCxnSpPr>
          <p:nvPr/>
        </p:nvCxnSpPr>
        <p:spPr>
          <a:xfrm flipV="1">
            <a:off x="11551132"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pic>
        <p:nvPicPr>
          <p:cNvPr id="14" name="Picture 13" descr="A diagram of a distribution of apartments&#10;&#10;AI-generated content may be incorrect.">
            <a:extLst>
              <a:ext uri="{FF2B5EF4-FFF2-40B4-BE49-F238E27FC236}">
                <a16:creationId xmlns:a16="http://schemas.microsoft.com/office/drawing/2014/main" id="{0113EF87-80F7-70DB-E5D9-BC9B61CC2D58}"/>
              </a:ext>
            </a:extLst>
          </p:cNvPr>
          <p:cNvPicPr>
            <a:picLocks noChangeAspect="1"/>
          </p:cNvPicPr>
          <p:nvPr/>
        </p:nvPicPr>
        <p:blipFill>
          <a:blip r:embed="rId2"/>
          <a:stretch>
            <a:fillRect/>
          </a:stretch>
        </p:blipFill>
        <p:spPr>
          <a:xfrm>
            <a:off x="611218" y="2068898"/>
            <a:ext cx="5695715" cy="3305335"/>
          </a:xfrm>
          <a:prstGeom prst="rect">
            <a:avLst/>
          </a:prstGeom>
        </p:spPr>
      </p:pic>
      <p:sp>
        <p:nvSpPr>
          <p:cNvPr id="12" name="Rectangle 1">
            <a:extLst>
              <a:ext uri="{FF2B5EF4-FFF2-40B4-BE49-F238E27FC236}">
                <a16:creationId xmlns:a16="http://schemas.microsoft.com/office/drawing/2014/main" id="{7B71EB2D-E38A-4D53-6C4B-4E259DFF446F}"/>
              </a:ext>
            </a:extLst>
          </p:cNvPr>
          <p:cNvSpPr>
            <a:spLocks noChangeArrowheads="1"/>
          </p:cNvSpPr>
          <p:nvPr/>
        </p:nvSpPr>
        <p:spPr bwMode="auto">
          <a:xfrm>
            <a:off x="6984274" y="1896286"/>
            <a:ext cx="418662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rPr>
              <a:t>Uptown</a:t>
            </a:r>
            <a:r>
              <a:rPr kumimoji="0" lang="en-US" altLang="en-US" sz="1400" b="0" i="0" u="none" strike="noStrike" cap="none" normalizeH="0" baseline="0" dirty="0">
                <a:ln>
                  <a:noFill/>
                </a:ln>
                <a:solidFill>
                  <a:schemeClr val="tx1"/>
                </a:solidFill>
                <a:effectLst/>
              </a:rPr>
              <a:t> and </a:t>
            </a:r>
            <a:r>
              <a:rPr kumimoji="0" lang="en-US" altLang="en-US" sz="1400" b="1" i="0" u="none" strike="noStrike" cap="none" normalizeH="0" baseline="0" dirty="0">
                <a:ln>
                  <a:noFill/>
                </a:ln>
                <a:solidFill>
                  <a:schemeClr val="tx1"/>
                </a:solidFill>
                <a:effectLst/>
              </a:rPr>
              <a:t>Midtown</a:t>
            </a:r>
            <a:r>
              <a:rPr kumimoji="0" lang="en-US" altLang="en-US" sz="1400" b="0" i="0" u="none" strike="noStrike" cap="none" normalizeH="0" baseline="0" dirty="0">
                <a:ln>
                  <a:noFill/>
                </a:ln>
                <a:solidFill>
                  <a:schemeClr val="tx1"/>
                </a:solidFill>
                <a:effectLst/>
              </a:rPr>
              <a:t> are </a:t>
            </a:r>
            <a:r>
              <a:rPr kumimoji="0" lang="en-US" altLang="en-US" sz="1400" b="1" i="0" u="none" strike="noStrike" cap="none" normalizeH="0" baseline="0" dirty="0">
                <a:ln>
                  <a:noFill/>
                </a:ln>
                <a:solidFill>
                  <a:schemeClr val="tx1"/>
                </a:solidFill>
                <a:effectLst/>
              </a:rPr>
              <a:t>Left-Skewed</a:t>
            </a:r>
            <a:r>
              <a:rPr kumimoji="0" lang="en-US" altLang="en-US" sz="1400" b="0" i="0" u="none" strike="noStrike" cap="none" normalizeH="0" baseline="0" dirty="0">
                <a:ln>
                  <a:noFill/>
                </a:ln>
                <a:solidFill>
                  <a:schemeClr val="tx1"/>
                </a:solidFill>
                <a:effectLst/>
              </a:rPr>
              <a:t> (Negatively Skewed). You can see this because the Mean (Orange Diamond) is </a:t>
            </a:r>
            <a:r>
              <a:rPr kumimoji="0" lang="en-US" altLang="en-US" sz="1400" b="0" i="1" u="none" strike="noStrike" cap="none" normalizeH="0" baseline="0" dirty="0">
                <a:ln>
                  <a:noFill/>
                </a:ln>
                <a:solidFill>
                  <a:schemeClr val="tx1"/>
                </a:solidFill>
                <a:effectLst/>
              </a:rPr>
              <a:t>lower</a:t>
            </a:r>
            <a:r>
              <a:rPr kumimoji="0" lang="en-US" altLang="en-US" sz="1400" b="0" i="0" u="none" strike="noStrike" cap="none" normalizeH="0" baseline="0" dirty="0">
                <a:ln>
                  <a:noFill/>
                </a:ln>
                <a:solidFill>
                  <a:schemeClr val="tx1"/>
                </a:solidFill>
                <a:effectLst/>
              </a:rPr>
              <a:t> than the Median line. </a:t>
            </a:r>
            <a:r>
              <a:rPr kumimoji="0" lang="en-US" altLang="en-US" sz="1400" b="1" i="0" u="none" strike="noStrike" cap="none" normalizeH="0" baseline="0" dirty="0">
                <a:ln>
                  <a:noFill/>
                </a:ln>
                <a:solidFill>
                  <a:schemeClr val="tx1"/>
                </a:solidFill>
                <a:effectLst/>
              </a:rPr>
              <a:t>Suburbs</a:t>
            </a:r>
            <a:r>
              <a:rPr kumimoji="0" lang="en-US" altLang="en-US" sz="1400" b="0" i="0" u="none" strike="noStrike" cap="none" normalizeH="0" baseline="0" dirty="0">
                <a:ln>
                  <a:noFill/>
                </a:ln>
                <a:solidFill>
                  <a:schemeClr val="tx1"/>
                </a:solidFill>
                <a:effectLst/>
              </a:rPr>
              <a:t> and </a:t>
            </a:r>
            <a:r>
              <a:rPr kumimoji="0" lang="en-US" altLang="en-US" sz="1400" b="1" i="0" u="none" strike="noStrike" cap="none" normalizeH="0" baseline="0" dirty="0">
                <a:ln>
                  <a:noFill/>
                </a:ln>
                <a:solidFill>
                  <a:schemeClr val="tx1"/>
                </a:solidFill>
                <a:effectLst/>
              </a:rPr>
              <a:t>Downtown</a:t>
            </a:r>
            <a:r>
              <a:rPr kumimoji="0" lang="en-US" altLang="en-US" sz="1400" b="0" i="0" u="none" strike="noStrike" cap="none" normalizeH="0" baseline="0" dirty="0">
                <a:ln>
                  <a:noFill/>
                </a:ln>
                <a:solidFill>
                  <a:schemeClr val="tx1"/>
                </a:solidFill>
                <a:effectLst/>
              </a:rPr>
              <a:t> are slightly </a:t>
            </a:r>
            <a:r>
              <a:rPr kumimoji="0" lang="en-US" altLang="en-US" sz="1400" b="1" i="0" u="none" strike="noStrike" cap="none" normalizeH="0" baseline="0" dirty="0">
                <a:ln>
                  <a:noFill/>
                </a:ln>
                <a:solidFill>
                  <a:schemeClr val="tx1"/>
                </a:solidFill>
                <a:effectLst/>
              </a:rPr>
              <a:t>Right-Skewed</a:t>
            </a:r>
            <a:r>
              <a:rPr kumimoji="0" lang="en-US" altLang="en-US" sz="1400" b="0" i="0" u="none" strike="noStrike" cap="none" normalizeH="0" baseline="0" dirty="0">
                <a:ln>
                  <a:noFill/>
                </a:ln>
                <a:solidFill>
                  <a:schemeClr val="tx1"/>
                </a:solidFill>
                <a:effectLst/>
              </a:rPr>
              <a:t> (Mean is higher than the Median).</a:t>
            </a:r>
          </a:p>
        </p:txBody>
      </p:sp>
      <p:sp>
        <p:nvSpPr>
          <p:cNvPr id="15" name="TextBox 14">
            <a:extLst>
              <a:ext uri="{FF2B5EF4-FFF2-40B4-BE49-F238E27FC236}">
                <a16:creationId xmlns:a16="http://schemas.microsoft.com/office/drawing/2014/main" id="{7BFACE78-A3C4-F5A6-1455-89F1365D166B}"/>
              </a:ext>
            </a:extLst>
          </p:cNvPr>
          <p:cNvSpPr txBox="1"/>
          <p:nvPr/>
        </p:nvSpPr>
        <p:spPr>
          <a:xfrm>
            <a:off x="6984273" y="3265928"/>
            <a:ext cx="4186621" cy="954107"/>
          </a:xfrm>
          <a:prstGeom prst="rect">
            <a:avLst/>
          </a:prstGeom>
          <a:noFill/>
        </p:spPr>
        <p:txBody>
          <a:bodyPr wrap="square">
            <a:spAutoFit/>
          </a:bodyPr>
          <a:lstStyle/>
          <a:p>
            <a:pPr algn="just"/>
            <a:r>
              <a:rPr lang="en-US" sz="1400" b="1" dirty="0"/>
              <a:t>Midtown</a:t>
            </a:r>
            <a:r>
              <a:rPr lang="en-US" sz="1400" dirty="0"/>
              <a:t> shows the most diversity. It has the tallest box (largest Interquartile Range), meaning it offers a wide mix of apartment sizes, from very small (~500 </a:t>
            </a:r>
            <a:r>
              <a:rPr lang="en-US" sz="1400" dirty="0" err="1"/>
              <a:t>sqft</a:t>
            </a:r>
            <a:r>
              <a:rPr lang="en-US" sz="1400" dirty="0"/>
              <a:t>) to very large (~1150 </a:t>
            </a:r>
            <a:r>
              <a:rPr lang="en-US" sz="1400" dirty="0" err="1"/>
              <a:t>sqft</a:t>
            </a:r>
            <a:r>
              <a:rPr lang="en-US" sz="1400" dirty="0"/>
              <a:t>).</a:t>
            </a:r>
          </a:p>
        </p:txBody>
      </p:sp>
      <p:sp>
        <p:nvSpPr>
          <p:cNvPr id="17" name="TextBox 16">
            <a:extLst>
              <a:ext uri="{FF2B5EF4-FFF2-40B4-BE49-F238E27FC236}">
                <a16:creationId xmlns:a16="http://schemas.microsoft.com/office/drawing/2014/main" id="{7513F774-B3A3-15BB-87F9-C6D618527FE8}"/>
              </a:ext>
            </a:extLst>
          </p:cNvPr>
          <p:cNvSpPr txBox="1"/>
          <p:nvPr/>
        </p:nvSpPr>
        <p:spPr>
          <a:xfrm>
            <a:off x="6984273" y="4420126"/>
            <a:ext cx="4186621" cy="954107"/>
          </a:xfrm>
          <a:prstGeom prst="rect">
            <a:avLst/>
          </a:prstGeom>
          <a:noFill/>
        </p:spPr>
        <p:txBody>
          <a:bodyPr wrap="square">
            <a:spAutoFit/>
          </a:bodyPr>
          <a:lstStyle/>
          <a:p>
            <a:pPr algn="just"/>
            <a:r>
              <a:rPr lang="en-US" sz="1400" b="1" dirty="0"/>
              <a:t>Downtown</a:t>
            </a:r>
            <a:r>
              <a:rPr lang="en-US" sz="1400" dirty="0"/>
              <a:t> is the most standardized. It has the shortest box, indicating that most units there are very similar in size (clustered between 700 and 850 </a:t>
            </a:r>
            <a:r>
              <a:rPr lang="en-US" sz="1400" dirty="0" err="1"/>
              <a:t>sqft</a:t>
            </a:r>
            <a:r>
              <a:rPr lang="en-US" sz="1400" dirty="0"/>
              <a:t>).</a:t>
            </a:r>
          </a:p>
        </p:txBody>
      </p:sp>
    </p:spTree>
    <p:extLst>
      <p:ext uri="{BB962C8B-B14F-4D97-AF65-F5344CB8AC3E}">
        <p14:creationId xmlns:p14="http://schemas.microsoft.com/office/powerpoint/2010/main" val="10388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A30CA-BC81-4A13-7252-4BD41D66CCF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74B2FAB-44ED-37C7-E240-913CD50BAF34}"/>
              </a:ext>
            </a:extLst>
          </p:cNvPr>
          <p:cNvSpPr txBox="1"/>
          <p:nvPr/>
        </p:nvSpPr>
        <p:spPr>
          <a:xfrm>
            <a:off x="561975" y="152733"/>
            <a:ext cx="6029325" cy="658129"/>
          </a:xfrm>
          <a:prstGeom prst="rect">
            <a:avLst/>
          </a:prstGeom>
          <a:noFill/>
        </p:spPr>
        <p:txBody>
          <a:bodyPr wrap="square">
            <a:spAutoFit/>
          </a:bodyPr>
          <a:lstStyle/>
          <a:p>
            <a:pPr marR="0" lvl="0" fontAlgn="base">
              <a:lnSpc>
                <a:spcPct val="150000"/>
              </a:lnSpc>
              <a:spcBef>
                <a:spcPts val="800"/>
              </a:spcBef>
              <a:spcAft>
                <a:spcPts val="1595"/>
              </a:spcAft>
              <a:buClr>
                <a:srgbClr val="000000"/>
              </a:buClr>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2800" b="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a:t>
            </a:r>
            <a:r>
              <a:rPr lang="en-US" sz="2800"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Explorative Data </a:t>
            </a:r>
            <a:r>
              <a:rPr lang="en-US" sz="2800" i="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Analysis</a:t>
            </a:r>
          </a:p>
        </p:txBody>
      </p:sp>
      <p:sp>
        <p:nvSpPr>
          <p:cNvPr id="4" name="Oval 3">
            <a:extLst>
              <a:ext uri="{FF2B5EF4-FFF2-40B4-BE49-F238E27FC236}">
                <a16:creationId xmlns:a16="http://schemas.microsoft.com/office/drawing/2014/main" id="{607A6104-2893-7B5A-0ABC-DB3170F2BFA8}"/>
              </a:ext>
            </a:extLst>
          </p:cNvPr>
          <p:cNvSpPr/>
          <p:nvPr/>
        </p:nvSpPr>
        <p:spPr>
          <a:xfrm>
            <a:off x="12333438"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C</a:t>
            </a:r>
          </a:p>
        </p:txBody>
      </p:sp>
      <p:cxnSp>
        <p:nvCxnSpPr>
          <p:cNvPr id="5" name="Straight Connector 4">
            <a:extLst>
              <a:ext uri="{FF2B5EF4-FFF2-40B4-BE49-F238E27FC236}">
                <a16:creationId xmlns:a16="http://schemas.microsoft.com/office/drawing/2014/main" id="{EA78CB23-1709-A64B-E28F-03FE352E57B4}"/>
              </a:ext>
            </a:extLst>
          </p:cNvPr>
          <p:cNvCxnSpPr>
            <a:cxnSpLocks/>
          </p:cNvCxnSpPr>
          <p:nvPr/>
        </p:nvCxnSpPr>
        <p:spPr>
          <a:xfrm flipV="1">
            <a:off x="12989407" y="629544"/>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000741AD-6882-02BA-B1CF-78F628224EFF}"/>
              </a:ext>
            </a:extLst>
          </p:cNvPr>
          <p:cNvSpPr/>
          <p:nvPr/>
        </p:nvSpPr>
        <p:spPr>
          <a:xfrm>
            <a:off x="12632846" y="301561"/>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A</a:t>
            </a:r>
          </a:p>
        </p:txBody>
      </p:sp>
      <p:cxnSp>
        <p:nvCxnSpPr>
          <p:cNvPr id="7" name="Straight Connector 6">
            <a:extLst>
              <a:ext uri="{FF2B5EF4-FFF2-40B4-BE49-F238E27FC236}">
                <a16:creationId xmlns:a16="http://schemas.microsoft.com/office/drawing/2014/main" id="{CC752E79-D16C-89A7-DBCD-77D2E2E05008}"/>
              </a:ext>
            </a:extLst>
          </p:cNvPr>
          <p:cNvCxnSpPr>
            <a:stCxn id="6" idx="6"/>
          </p:cNvCxnSpPr>
          <p:nvPr/>
        </p:nvCxnSpPr>
        <p:spPr>
          <a:xfrm flipV="1">
            <a:off x="13288815" y="629545"/>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623E59F5-60BD-6885-E9DD-BC2FD732EE5A}"/>
              </a:ext>
            </a:extLst>
          </p:cNvPr>
          <p:cNvSpPr/>
          <p:nvPr/>
        </p:nvSpPr>
        <p:spPr>
          <a:xfrm>
            <a:off x="10895163"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B</a:t>
            </a:r>
          </a:p>
        </p:txBody>
      </p:sp>
      <p:cxnSp>
        <p:nvCxnSpPr>
          <p:cNvPr id="9" name="Straight Connector 8">
            <a:extLst>
              <a:ext uri="{FF2B5EF4-FFF2-40B4-BE49-F238E27FC236}">
                <a16:creationId xmlns:a16="http://schemas.microsoft.com/office/drawing/2014/main" id="{4244F666-F41C-BB6D-6C01-6DA19986D9BA}"/>
              </a:ext>
            </a:extLst>
          </p:cNvPr>
          <p:cNvCxnSpPr>
            <a:stCxn id="8" idx="6"/>
          </p:cNvCxnSpPr>
          <p:nvPr/>
        </p:nvCxnSpPr>
        <p:spPr>
          <a:xfrm flipV="1">
            <a:off x="11551132"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pic>
        <p:nvPicPr>
          <p:cNvPr id="11" name="Picture 10" descr="A close-up of a graph&#10;&#10;AI-generated content may be incorrect.">
            <a:extLst>
              <a:ext uri="{FF2B5EF4-FFF2-40B4-BE49-F238E27FC236}">
                <a16:creationId xmlns:a16="http://schemas.microsoft.com/office/drawing/2014/main" id="{BFFFA5B0-31A0-2C04-3FD1-954BB04A4D0E}"/>
              </a:ext>
            </a:extLst>
          </p:cNvPr>
          <p:cNvPicPr>
            <a:picLocks noChangeAspect="1"/>
          </p:cNvPicPr>
          <p:nvPr/>
        </p:nvPicPr>
        <p:blipFill>
          <a:blip r:embed="rId2"/>
          <a:stretch>
            <a:fillRect/>
          </a:stretch>
        </p:blipFill>
        <p:spPr>
          <a:xfrm>
            <a:off x="710246" y="1689463"/>
            <a:ext cx="5241979" cy="2020651"/>
          </a:xfrm>
          <a:prstGeom prst="rect">
            <a:avLst/>
          </a:prstGeom>
        </p:spPr>
      </p:pic>
      <p:pic>
        <p:nvPicPr>
          <p:cNvPr id="14" name="Picture 13" descr="A graph of a bathroom and a bathroom&#10;&#10;AI-generated content may be incorrect.">
            <a:extLst>
              <a:ext uri="{FF2B5EF4-FFF2-40B4-BE49-F238E27FC236}">
                <a16:creationId xmlns:a16="http://schemas.microsoft.com/office/drawing/2014/main" id="{DFA223F3-B1A3-4A7C-8B05-0F5EECFEE958}"/>
              </a:ext>
            </a:extLst>
          </p:cNvPr>
          <p:cNvPicPr>
            <a:picLocks noChangeAspect="1"/>
          </p:cNvPicPr>
          <p:nvPr/>
        </p:nvPicPr>
        <p:blipFill>
          <a:blip r:embed="rId3"/>
          <a:stretch>
            <a:fillRect/>
          </a:stretch>
        </p:blipFill>
        <p:spPr>
          <a:xfrm>
            <a:off x="710246" y="3940213"/>
            <a:ext cx="5241976" cy="2020650"/>
          </a:xfrm>
          <a:prstGeom prst="rect">
            <a:avLst/>
          </a:prstGeom>
        </p:spPr>
      </p:pic>
      <p:sp>
        <p:nvSpPr>
          <p:cNvPr id="15" name="TextBox 14">
            <a:extLst>
              <a:ext uri="{FF2B5EF4-FFF2-40B4-BE49-F238E27FC236}">
                <a16:creationId xmlns:a16="http://schemas.microsoft.com/office/drawing/2014/main" id="{4B7DBA0E-1B55-3567-B5FC-A9AB8E32C23D}"/>
              </a:ext>
            </a:extLst>
          </p:cNvPr>
          <p:cNvSpPr txBox="1"/>
          <p:nvPr/>
        </p:nvSpPr>
        <p:spPr>
          <a:xfrm>
            <a:off x="611218" y="714938"/>
            <a:ext cx="6096000" cy="326756"/>
          </a:xfrm>
          <a:prstGeom prst="rect">
            <a:avLst/>
          </a:prstGeom>
          <a:noFill/>
        </p:spPr>
        <p:txBody>
          <a:bodyPr wrap="square">
            <a:spAutoFit/>
          </a:bodyPr>
          <a:lstStyle/>
          <a:p>
            <a:pPr>
              <a:lnSpc>
                <a:spcPct val="120000"/>
              </a:lnSpc>
              <a:spcBef>
                <a:spcPts val="800"/>
              </a:spcBef>
              <a:spcAft>
                <a:spcPts val="1405"/>
              </a:spcAft>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1400" b="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B </a:t>
            </a:r>
            <a:r>
              <a:rPr lang="en-US" sz="1400" i="1" dirty="0">
                <a:latin typeface="Perpetua Titling MT" panose="02020502060505020804" pitchFamily="18" charset="0"/>
              </a:rPr>
              <a:t>Apartment Features &amp; Their Influence</a:t>
            </a:r>
            <a:endParaRPr lang="en-US" sz="1400" i="1" dirty="0">
              <a:ln>
                <a:noFill/>
              </a:ln>
              <a:solidFill>
                <a:srgbClr val="000000"/>
              </a:solidFill>
              <a:effectLst/>
              <a:uFill>
                <a:solidFill>
                  <a:srgbClr val="000000"/>
                </a:solidFill>
              </a:uFill>
              <a:latin typeface="Perpetua Titling MT" panose="02020502060505020804" pitchFamily="18" charset="0"/>
              <a:ea typeface="Arial Unicode MS"/>
              <a:cs typeface="Arial Unicode MS"/>
            </a:endParaRPr>
          </a:p>
        </p:txBody>
      </p:sp>
      <p:sp>
        <p:nvSpPr>
          <p:cNvPr id="12" name="Rectangle 1">
            <a:extLst>
              <a:ext uri="{FF2B5EF4-FFF2-40B4-BE49-F238E27FC236}">
                <a16:creationId xmlns:a16="http://schemas.microsoft.com/office/drawing/2014/main" id="{C635FD47-C89A-682F-0502-FD8C6F774BE0}"/>
              </a:ext>
            </a:extLst>
          </p:cNvPr>
          <p:cNvSpPr>
            <a:spLocks noChangeArrowheads="1"/>
          </p:cNvSpPr>
          <p:nvPr/>
        </p:nvSpPr>
        <p:spPr bwMode="auto">
          <a:xfrm>
            <a:off x="6809015" y="1654366"/>
            <a:ext cx="4201886"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400" b="0" u="none" strike="noStrike" cap="none" normalizeH="0" baseline="0" dirty="0">
                <a:ln>
                  <a:noFill/>
                </a:ln>
                <a:solidFill>
                  <a:schemeClr val="tx1"/>
                </a:solidFill>
                <a:effectLst/>
              </a:rPr>
              <a:t>Adding </a:t>
            </a:r>
            <a:r>
              <a:rPr kumimoji="0" lang="en-US" altLang="en-US" sz="1400" b="1" u="none" strike="noStrike" cap="none" normalizeH="0" baseline="0" dirty="0">
                <a:ln>
                  <a:noFill/>
                </a:ln>
                <a:solidFill>
                  <a:schemeClr val="tx1"/>
                </a:solidFill>
                <a:effectLst/>
              </a:rPr>
              <a:t>1 Bedroom</a:t>
            </a:r>
            <a:r>
              <a:rPr kumimoji="0" lang="en-US" altLang="en-US" sz="1400" b="0" u="none" strike="noStrike" cap="none" normalizeH="0" baseline="0" dirty="0">
                <a:ln>
                  <a:noFill/>
                </a:ln>
                <a:solidFill>
                  <a:schemeClr val="tx1"/>
                </a:solidFill>
                <a:effectLst/>
              </a:rPr>
              <a:t> increases the rental price by approximately </a:t>
            </a:r>
            <a:r>
              <a:rPr kumimoji="0" lang="en-US" altLang="en-US" sz="1400" b="1" u="none" strike="noStrike" cap="none" normalizeH="0" baseline="0" dirty="0">
                <a:ln>
                  <a:noFill/>
                </a:ln>
                <a:solidFill>
                  <a:schemeClr val="tx1"/>
                </a:solidFill>
                <a:effectLst/>
              </a:rPr>
              <a:t>Rs 363,399</a:t>
            </a:r>
            <a:r>
              <a:rPr kumimoji="0" lang="en-US" altLang="en-US" sz="1400" b="0" u="none" strike="noStrike" cap="none" normalizeH="0" baseline="0" dirty="0">
                <a:ln>
                  <a:noFill/>
                </a:ln>
                <a:solidFill>
                  <a:schemeClr val="tx1"/>
                </a:solidFill>
                <a:effectLst/>
              </a:rPr>
              <a:t> per month. (Correlation: 0.73 - Strong). Adding </a:t>
            </a:r>
            <a:r>
              <a:rPr kumimoji="0" lang="en-US" altLang="en-US" sz="1400" b="1" u="none" strike="noStrike" cap="none" normalizeH="0" baseline="0" dirty="0">
                <a:ln>
                  <a:noFill/>
                </a:ln>
                <a:solidFill>
                  <a:schemeClr val="tx1"/>
                </a:solidFill>
                <a:effectLst/>
              </a:rPr>
              <a:t>1 Bathroom</a:t>
            </a:r>
            <a:r>
              <a:rPr kumimoji="0" lang="en-US" altLang="en-US" sz="1400" b="0" u="none" strike="noStrike" cap="none" normalizeH="0" baseline="0" dirty="0">
                <a:ln>
                  <a:noFill/>
                </a:ln>
                <a:solidFill>
                  <a:schemeClr val="tx1"/>
                </a:solidFill>
                <a:effectLst/>
              </a:rPr>
              <a:t> increases the rental price by approximately </a:t>
            </a:r>
            <a:r>
              <a:rPr kumimoji="0" lang="en-US" altLang="en-US" sz="1400" b="1" u="none" strike="noStrike" cap="none" normalizeH="0" baseline="0" dirty="0">
                <a:ln>
                  <a:noFill/>
                </a:ln>
                <a:solidFill>
                  <a:schemeClr val="tx1"/>
                </a:solidFill>
                <a:effectLst/>
              </a:rPr>
              <a:t>Rs 364,803</a:t>
            </a:r>
            <a:r>
              <a:rPr kumimoji="0" lang="en-US" altLang="en-US" sz="1400" b="0" u="none" strike="noStrike" cap="none" normalizeH="0" baseline="0" dirty="0">
                <a:ln>
                  <a:noFill/>
                </a:ln>
                <a:solidFill>
                  <a:schemeClr val="tx1"/>
                </a:solidFill>
                <a:effectLst/>
              </a:rPr>
              <a:t> per month. (Correlation: 0.31 - Weak)</a:t>
            </a:r>
          </a:p>
        </p:txBody>
      </p:sp>
      <p:sp>
        <p:nvSpPr>
          <p:cNvPr id="16" name="TextBox 15">
            <a:extLst>
              <a:ext uri="{FF2B5EF4-FFF2-40B4-BE49-F238E27FC236}">
                <a16:creationId xmlns:a16="http://schemas.microsoft.com/office/drawing/2014/main" id="{48CA7470-0AB5-817C-3F2D-85D741CE532F}"/>
              </a:ext>
            </a:extLst>
          </p:cNvPr>
          <p:cNvSpPr txBox="1"/>
          <p:nvPr/>
        </p:nvSpPr>
        <p:spPr>
          <a:xfrm>
            <a:off x="6809015" y="4575868"/>
            <a:ext cx="4201886" cy="1384995"/>
          </a:xfrm>
          <a:prstGeom prst="rect">
            <a:avLst/>
          </a:prstGeom>
          <a:noFill/>
        </p:spPr>
        <p:txBody>
          <a:bodyPr wrap="square">
            <a:spAutoFit/>
          </a:bodyPr>
          <a:lstStyle/>
          <a:p>
            <a:pPr algn="just"/>
            <a:r>
              <a:rPr lang="en-US" sz="1400" dirty="0"/>
              <a:t>While the potential value add is higher for bathrooms, the </a:t>
            </a:r>
            <a:r>
              <a:rPr lang="en-US" sz="1400" b="1" dirty="0"/>
              <a:t>Correlation is low (0.31)</a:t>
            </a:r>
            <a:r>
              <a:rPr lang="en-US" sz="1400" dirty="0"/>
              <a:t>. This means simply adding a bathroom is a "riskier" bet for increasing value compared to adding a bedroom, which has a very predictable impact (0.73 correlation).</a:t>
            </a:r>
          </a:p>
        </p:txBody>
      </p:sp>
      <p:sp>
        <p:nvSpPr>
          <p:cNvPr id="17" name="Rectangle 2">
            <a:extLst>
              <a:ext uri="{FF2B5EF4-FFF2-40B4-BE49-F238E27FC236}">
                <a16:creationId xmlns:a16="http://schemas.microsoft.com/office/drawing/2014/main" id="{5D7C018D-AE48-E73D-268B-CE584E1C0625}"/>
              </a:ext>
            </a:extLst>
          </p:cNvPr>
          <p:cNvSpPr>
            <a:spLocks noChangeArrowheads="1"/>
          </p:cNvSpPr>
          <p:nvPr/>
        </p:nvSpPr>
        <p:spPr bwMode="auto">
          <a:xfrm>
            <a:off x="6809015" y="3115117"/>
            <a:ext cx="4201886"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400" b="0" u="none" strike="noStrike" cap="none" normalizeH="0" baseline="0" dirty="0">
                <a:ln>
                  <a:noFill/>
                </a:ln>
                <a:solidFill>
                  <a:schemeClr val="tx1"/>
                </a:solidFill>
                <a:effectLst/>
              </a:rPr>
              <a:t>The steepest jump is </a:t>
            </a:r>
            <a:r>
              <a:rPr kumimoji="0" lang="en-US" altLang="en-US" sz="1400" b="1" u="none" strike="noStrike" cap="none" normalizeH="0" baseline="0" dirty="0">
                <a:ln>
                  <a:noFill/>
                </a:ln>
                <a:solidFill>
                  <a:schemeClr val="tx1"/>
                </a:solidFill>
                <a:effectLst/>
              </a:rPr>
              <a:t>Studio (0) to 1 Bedroom</a:t>
            </a:r>
            <a:r>
              <a:rPr kumimoji="0" lang="en-US" altLang="en-US" sz="1400" b="0" u="none" strike="noStrike" cap="none" normalizeH="0" baseline="0" dirty="0">
                <a:ln>
                  <a:noFill/>
                </a:ln>
                <a:solidFill>
                  <a:schemeClr val="tx1"/>
                </a:solidFill>
                <a:effectLst/>
              </a:rPr>
              <a:t> (mean price doubles). There is a "price plateau" between </a:t>
            </a:r>
            <a:r>
              <a:rPr kumimoji="0" lang="en-US" altLang="en-US" sz="1400" b="1" u="none" strike="noStrike" cap="none" normalizeH="0" baseline="0" dirty="0">
                <a:ln>
                  <a:noFill/>
                </a:ln>
                <a:solidFill>
                  <a:schemeClr val="tx1"/>
                </a:solidFill>
                <a:effectLst/>
              </a:rPr>
              <a:t>1 and 2 Bedrooms</a:t>
            </a:r>
            <a:r>
              <a:rPr kumimoji="0" lang="en-US" altLang="en-US" sz="1400" b="0" u="none" strike="noStrike" cap="none" normalizeH="0" baseline="0" dirty="0">
                <a:ln>
                  <a:noFill/>
                </a:ln>
                <a:solidFill>
                  <a:schemeClr val="tx1"/>
                </a:solidFill>
                <a:effectLst/>
              </a:rPr>
              <a:t>, where the price increase is very small. The price begins to climb significantly again at 3 and 4 bedrooms.</a:t>
            </a:r>
          </a:p>
        </p:txBody>
      </p:sp>
    </p:spTree>
    <p:extLst>
      <p:ext uri="{BB962C8B-B14F-4D97-AF65-F5344CB8AC3E}">
        <p14:creationId xmlns:p14="http://schemas.microsoft.com/office/powerpoint/2010/main" val="4045825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uilding with a pool and a city in the background&#10;&#10;AI-generated content may be incorrect.">
            <a:extLst>
              <a:ext uri="{FF2B5EF4-FFF2-40B4-BE49-F238E27FC236}">
                <a16:creationId xmlns:a16="http://schemas.microsoft.com/office/drawing/2014/main" id="{55057A00-4574-D12C-36E6-EFEE06396562}"/>
              </a:ext>
            </a:extLst>
          </p:cNvPr>
          <p:cNvPicPr>
            <a:picLocks noChangeAspect="1"/>
          </p:cNvPicPr>
          <p:nvPr/>
        </p:nvPicPr>
        <p:blipFill>
          <a:blip r:embed="rId2">
            <a:extLst>
              <a:ext uri="{28A0092B-C50C-407E-A947-70E740481C1C}">
                <a14:useLocalDpi xmlns:a14="http://schemas.microsoft.com/office/drawing/2010/main" val="0"/>
              </a:ext>
            </a:extLst>
          </a:blip>
          <a:srcRect b="78311"/>
          <a:stretch>
            <a:fillRect/>
          </a:stretch>
        </p:blipFill>
        <p:spPr>
          <a:xfrm>
            <a:off x="5543548" y="1931975"/>
            <a:ext cx="5123067" cy="831861"/>
          </a:xfrm>
          <a:prstGeom prst="rect">
            <a:avLst/>
          </a:prstGeom>
        </p:spPr>
      </p:pic>
      <p:pic>
        <p:nvPicPr>
          <p:cNvPr id="8" name="Picture 7" descr="A building with a pool and a city in the background&#10;&#10;AI-generated content may be incorrect.">
            <a:extLst>
              <a:ext uri="{FF2B5EF4-FFF2-40B4-BE49-F238E27FC236}">
                <a16:creationId xmlns:a16="http://schemas.microsoft.com/office/drawing/2014/main" id="{7C44666A-DD9F-F953-D4C9-AB18A88088EF}"/>
              </a:ext>
            </a:extLst>
          </p:cNvPr>
          <p:cNvPicPr>
            <a:picLocks noChangeAspect="1"/>
          </p:cNvPicPr>
          <p:nvPr/>
        </p:nvPicPr>
        <p:blipFill>
          <a:blip r:embed="rId2">
            <a:extLst>
              <a:ext uri="{28A0092B-C50C-407E-A947-70E740481C1C}">
                <a14:useLocalDpi xmlns:a14="http://schemas.microsoft.com/office/drawing/2010/main" val="0"/>
              </a:ext>
            </a:extLst>
          </a:blip>
          <a:srcRect t="28187" b="50124"/>
          <a:stretch>
            <a:fillRect/>
          </a:stretch>
        </p:blipFill>
        <p:spPr>
          <a:xfrm>
            <a:off x="5543549" y="3013069"/>
            <a:ext cx="5123067" cy="831861"/>
          </a:xfrm>
          <a:prstGeom prst="rect">
            <a:avLst/>
          </a:prstGeom>
        </p:spPr>
      </p:pic>
      <p:pic>
        <p:nvPicPr>
          <p:cNvPr id="9" name="Picture 8" descr="A building with a pool and a city in the background&#10;&#10;AI-generated content may be incorrect.">
            <a:extLst>
              <a:ext uri="{FF2B5EF4-FFF2-40B4-BE49-F238E27FC236}">
                <a16:creationId xmlns:a16="http://schemas.microsoft.com/office/drawing/2014/main" id="{F81C9945-228A-06EF-6022-D215FCA05064}"/>
              </a:ext>
            </a:extLst>
          </p:cNvPr>
          <p:cNvPicPr>
            <a:picLocks noChangeAspect="1"/>
          </p:cNvPicPr>
          <p:nvPr/>
        </p:nvPicPr>
        <p:blipFill>
          <a:blip r:embed="rId2">
            <a:extLst>
              <a:ext uri="{28A0092B-C50C-407E-A947-70E740481C1C}">
                <a14:useLocalDpi xmlns:a14="http://schemas.microsoft.com/office/drawing/2010/main" val="0"/>
              </a:ext>
            </a:extLst>
          </a:blip>
          <a:srcRect l="12813" t="56498" b="21813"/>
          <a:stretch>
            <a:fillRect/>
          </a:stretch>
        </p:blipFill>
        <p:spPr>
          <a:xfrm>
            <a:off x="6200003" y="4094163"/>
            <a:ext cx="4466612" cy="831861"/>
          </a:xfrm>
          <a:prstGeom prst="rect">
            <a:avLst/>
          </a:prstGeom>
        </p:spPr>
      </p:pic>
      <p:sp>
        <p:nvSpPr>
          <p:cNvPr id="10" name="Oval 9">
            <a:extLst>
              <a:ext uri="{FF2B5EF4-FFF2-40B4-BE49-F238E27FC236}">
                <a16:creationId xmlns:a16="http://schemas.microsoft.com/office/drawing/2014/main" id="{2A735F4D-967D-1BD7-8D84-EF6D8FE29B52}"/>
              </a:ext>
            </a:extLst>
          </p:cNvPr>
          <p:cNvSpPr/>
          <p:nvPr/>
        </p:nvSpPr>
        <p:spPr>
          <a:xfrm rot="21033829">
            <a:off x="1294454" y="2844004"/>
            <a:ext cx="4181475" cy="1169988"/>
          </a:xfrm>
          <a:prstGeom prst="ellipse">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86A517E-5B38-EEF7-D818-68B51BAFA4F6}"/>
              </a:ext>
            </a:extLst>
          </p:cNvPr>
          <p:cNvSpPr txBox="1"/>
          <p:nvPr/>
        </p:nvSpPr>
        <p:spPr>
          <a:xfrm>
            <a:off x="1411962" y="1720836"/>
            <a:ext cx="4162425" cy="1200329"/>
          </a:xfrm>
          <a:prstGeom prst="rect">
            <a:avLst/>
          </a:prstGeom>
          <a:noFill/>
        </p:spPr>
        <p:txBody>
          <a:bodyPr wrap="square">
            <a:spAutoFit/>
          </a:bodyPr>
          <a:lstStyle/>
          <a:p>
            <a:r>
              <a:rPr lang="en-US" sz="7200" dirty="0">
                <a:latin typeface="Perpetua Titling MT" panose="02020502060505020804" pitchFamily="18" charset="0"/>
                <a:cs typeface="Aparajita" panose="020B0502040204020203" pitchFamily="18" charset="0"/>
              </a:rPr>
              <a:t>Beyond</a:t>
            </a:r>
          </a:p>
        </p:txBody>
      </p:sp>
      <p:sp>
        <p:nvSpPr>
          <p:cNvPr id="13" name="TextBox 12">
            <a:extLst>
              <a:ext uri="{FF2B5EF4-FFF2-40B4-BE49-F238E27FC236}">
                <a16:creationId xmlns:a16="http://schemas.microsoft.com/office/drawing/2014/main" id="{D9256E50-94A7-59F4-1C00-B50138A0B08B}"/>
              </a:ext>
            </a:extLst>
          </p:cNvPr>
          <p:cNvSpPr txBox="1"/>
          <p:nvPr/>
        </p:nvSpPr>
        <p:spPr>
          <a:xfrm>
            <a:off x="1411962" y="2828833"/>
            <a:ext cx="4162425" cy="1200329"/>
          </a:xfrm>
          <a:prstGeom prst="rect">
            <a:avLst/>
          </a:prstGeom>
          <a:noFill/>
        </p:spPr>
        <p:txBody>
          <a:bodyPr wrap="square">
            <a:spAutoFit/>
          </a:bodyPr>
          <a:lstStyle/>
          <a:p>
            <a:r>
              <a:rPr lang="en-US" sz="7200" i="1" dirty="0">
                <a:latin typeface="Perpetua Titling MT" panose="02020502060505020804" pitchFamily="18" charset="0"/>
                <a:cs typeface="Aparajita" panose="020B0502040204020203" pitchFamily="18" charset="0"/>
              </a:rPr>
              <a:t>Square</a:t>
            </a:r>
            <a:endParaRPr lang="en-US" sz="7200" dirty="0">
              <a:latin typeface="Perpetua Titling MT" panose="02020502060505020804" pitchFamily="18" charset="0"/>
              <a:cs typeface="Aparajita" panose="020B0502040204020203" pitchFamily="18" charset="0"/>
            </a:endParaRPr>
          </a:p>
        </p:txBody>
      </p:sp>
      <p:sp>
        <p:nvSpPr>
          <p:cNvPr id="14" name="TextBox 13">
            <a:extLst>
              <a:ext uri="{FF2B5EF4-FFF2-40B4-BE49-F238E27FC236}">
                <a16:creationId xmlns:a16="http://schemas.microsoft.com/office/drawing/2014/main" id="{42A73A9B-9A48-3EBF-1EF8-DEBB64BFFF5C}"/>
              </a:ext>
            </a:extLst>
          </p:cNvPr>
          <p:cNvSpPr txBox="1"/>
          <p:nvPr/>
        </p:nvSpPr>
        <p:spPr>
          <a:xfrm>
            <a:off x="1411962" y="3936834"/>
            <a:ext cx="4580036" cy="1200329"/>
          </a:xfrm>
          <a:prstGeom prst="rect">
            <a:avLst/>
          </a:prstGeom>
          <a:noFill/>
        </p:spPr>
        <p:txBody>
          <a:bodyPr wrap="none" rtlCol="0">
            <a:spAutoFit/>
          </a:bodyPr>
          <a:lstStyle/>
          <a:p>
            <a:r>
              <a:rPr lang="en-US" sz="7200" dirty="0">
                <a:latin typeface="Perpetua Titling MT" panose="02020502060505020804" pitchFamily="18" charset="0"/>
              </a:rPr>
              <a:t>Footage</a:t>
            </a:r>
          </a:p>
        </p:txBody>
      </p:sp>
      <p:sp>
        <p:nvSpPr>
          <p:cNvPr id="15" name="TextBox 14">
            <a:extLst>
              <a:ext uri="{FF2B5EF4-FFF2-40B4-BE49-F238E27FC236}">
                <a16:creationId xmlns:a16="http://schemas.microsoft.com/office/drawing/2014/main" id="{23331C90-978F-A83D-04C6-EC7773DD5B5D}"/>
              </a:ext>
            </a:extLst>
          </p:cNvPr>
          <p:cNvSpPr txBox="1"/>
          <p:nvPr/>
        </p:nvSpPr>
        <p:spPr>
          <a:xfrm>
            <a:off x="4425880" y="5059790"/>
            <a:ext cx="4545988" cy="338554"/>
          </a:xfrm>
          <a:prstGeom prst="rect">
            <a:avLst/>
          </a:prstGeom>
          <a:noFill/>
        </p:spPr>
        <p:txBody>
          <a:bodyPr wrap="none" rtlCol="0">
            <a:spAutoFit/>
          </a:bodyPr>
          <a:lstStyle/>
          <a:p>
            <a:r>
              <a:rPr lang="en-US" sz="1600" dirty="0">
                <a:latin typeface="Aptos" panose="020B0004020202020204" pitchFamily="34" charset="0"/>
              </a:rPr>
              <a:t>Uncovering Hidden Value Drivers in Rental Pricing</a:t>
            </a:r>
          </a:p>
        </p:txBody>
      </p:sp>
      <p:cxnSp>
        <p:nvCxnSpPr>
          <p:cNvPr id="17" name="Straight Connector 16">
            <a:extLst>
              <a:ext uri="{FF2B5EF4-FFF2-40B4-BE49-F238E27FC236}">
                <a16:creationId xmlns:a16="http://schemas.microsoft.com/office/drawing/2014/main" id="{F239564E-1350-859A-5C95-36FC2337E5AD}"/>
              </a:ext>
            </a:extLst>
          </p:cNvPr>
          <p:cNvCxnSpPr>
            <a:cxnSpLocks/>
            <a:endCxn id="15" idx="1"/>
          </p:cNvCxnSpPr>
          <p:nvPr/>
        </p:nvCxnSpPr>
        <p:spPr>
          <a:xfrm>
            <a:off x="1524000" y="5221800"/>
            <a:ext cx="2901880" cy="7267"/>
          </a:xfrm>
          <a:prstGeom prst="line">
            <a:avLst/>
          </a:prstGeom>
          <a:ln w="9525"/>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7D539C5B-B2A9-6C44-D2A8-288EFEFB2D47}"/>
              </a:ext>
            </a:extLst>
          </p:cNvPr>
          <p:cNvCxnSpPr>
            <a:cxnSpLocks/>
            <a:stCxn id="15" idx="3"/>
          </p:cNvCxnSpPr>
          <p:nvPr/>
        </p:nvCxnSpPr>
        <p:spPr>
          <a:xfrm>
            <a:off x="8971868" y="5229067"/>
            <a:ext cx="1694747" cy="7267"/>
          </a:xfrm>
          <a:prstGeom prst="line">
            <a:avLst/>
          </a:prstGeom>
          <a:ln w="952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72955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E46B3-1FBF-68ED-6761-7C09A157F67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E8B5042-230B-B05E-D671-232A5CEDB363}"/>
              </a:ext>
            </a:extLst>
          </p:cNvPr>
          <p:cNvSpPr txBox="1"/>
          <p:nvPr/>
        </p:nvSpPr>
        <p:spPr>
          <a:xfrm>
            <a:off x="561975" y="152733"/>
            <a:ext cx="6029325" cy="658129"/>
          </a:xfrm>
          <a:prstGeom prst="rect">
            <a:avLst/>
          </a:prstGeom>
          <a:noFill/>
        </p:spPr>
        <p:txBody>
          <a:bodyPr wrap="square">
            <a:spAutoFit/>
          </a:bodyPr>
          <a:lstStyle/>
          <a:p>
            <a:pPr marR="0" lvl="0" fontAlgn="base">
              <a:lnSpc>
                <a:spcPct val="150000"/>
              </a:lnSpc>
              <a:spcBef>
                <a:spcPts val="800"/>
              </a:spcBef>
              <a:spcAft>
                <a:spcPts val="1595"/>
              </a:spcAft>
              <a:buClr>
                <a:srgbClr val="000000"/>
              </a:buClr>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2800" b="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a:t>
            </a:r>
            <a:r>
              <a:rPr lang="en-US" sz="2800"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Explorative Data </a:t>
            </a:r>
            <a:r>
              <a:rPr lang="en-US" sz="2800" i="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Analysis</a:t>
            </a:r>
          </a:p>
        </p:txBody>
      </p:sp>
      <p:sp>
        <p:nvSpPr>
          <p:cNvPr id="4" name="Oval 3">
            <a:extLst>
              <a:ext uri="{FF2B5EF4-FFF2-40B4-BE49-F238E27FC236}">
                <a16:creationId xmlns:a16="http://schemas.microsoft.com/office/drawing/2014/main" id="{F4487262-C0A8-27BD-C866-F2D1E328D2EF}"/>
              </a:ext>
            </a:extLst>
          </p:cNvPr>
          <p:cNvSpPr/>
          <p:nvPr/>
        </p:nvSpPr>
        <p:spPr>
          <a:xfrm>
            <a:off x="12333438"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D</a:t>
            </a:r>
          </a:p>
        </p:txBody>
      </p:sp>
      <p:cxnSp>
        <p:nvCxnSpPr>
          <p:cNvPr id="5" name="Straight Connector 4">
            <a:extLst>
              <a:ext uri="{FF2B5EF4-FFF2-40B4-BE49-F238E27FC236}">
                <a16:creationId xmlns:a16="http://schemas.microsoft.com/office/drawing/2014/main" id="{6F6C8666-EE22-0BE2-16D3-BDAE3DA2541E}"/>
              </a:ext>
            </a:extLst>
          </p:cNvPr>
          <p:cNvCxnSpPr>
            <a:cxnSpLocks/>
          </p:cNvCxnSpPr>
          <p:nvPr/>
        </p:nvCxnSpPr>
        <p:spPr>
          <a:xfrm flipV="1">
            <a:off x="12989407" y="629544"/>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80873BBE-6576-B442-611C-C07F738EF60E}"/>
              </a:ext>
            </a:extLst>
          </p:cNvPr>
          <p:cNvSpPr/>
          <p:nvPr/>
        </p:nvSpPr>
        <p:spPr>
          <a:xfrm>
            <a:off x="12632846" y="301561"/>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B</a:t>
            </a:r>
          </a:p>
        </p:txBody>
      </p:sp>
      <p:cxnSp>
        <p:nvCxnSpPr>
          <p:cNvPr id="7" name="Straight Connector 6">
            <a:extLst>
              <a:ext uri="{FF2B5EF4-FFF2-40B4-BE49-F238E27FC236}">
                <a16:creationId xmlns:a16="http://schemas.microsoft.com/office/drawing/2014/main" id="{5285B0E5-D6EB-14AE-B078-1ECEBF416233}"/>
              </a:ext>
            </a:extLst>
          </p:cNvPr>
          <p:cNvCxnSpPr>
            <a:stCxn id="6" idx="6"/>
          </p:cNvCxnSpPr>
          <p:nvPr/>
        </p:nvCxnSpPr>
        <p:spPr>
          <a:xfrm flipV="1">
            <a:off x="13288815" y="629545"/>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010D0F64-0E0C-6C43-5D5B-4F092D18DBF7}"/>
              </a:ext>
            </a:extLst>
          </p:cNvPr>
          <p:cNvSpPr/>
          <p:nvPr/>
        </p:nvSpPr>
        <p:spPr>
          <a:xfrm>
            <a:off x="10895163"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C</a:t>
            </a:r>
          </a:p>
        </p:txBody>
      </p:sp>
      <p:cxnSp>
        <p:nvCxnSpPr>
          <p:cNvPr id="9" name="Straight Connector 8">
            <a:extLst>
              <a:ext uri="{FF2B5EF4-FFF2-40B4-BE49-F238E27FC236}">
                <a16:creationId xmlns:a16="http://schemas.microsoft.com/office/drawing/2014/main" id="{424F4B6C-6859-1DD7-0993-C063DD7C182E}"/>
              </a:ext>
            </a:extLst>
          </p:cNvPr>
          <p:cNvCxnSpPr>
            <a:stCxn id="8" idx="6"/>
          </p:cNvCxnSpPr>
          <p:nvPr/>
        </p:nvCxnSpPr>
        <p:spPr>
          <a:xfrm flipV="1">
            <a:off x="11551132"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pic>
        <p:nvPicPr>
          <p:cNvPr id="14" name="Picture 13" descr="A graph showing a number of apartments&#10;&#10;AI-generated content may be incorrect.">
            <a:extLst>
              <a:ext uri="{FF2B5EF4-FFF2-40B4-BE49-F238E27FC236}">
                <a16:creationId xmlns:a16="http://schemas.microsoft.com/office/drawing/2014/main" id="{5771C3ED-0EF2-7001-DCB1-F24A9434864E}"/>
              </a:ext>
            </a:extLst>
          </p:cNvPr>
          <p:cNvPicPr>
            <a:picLocks noChangeAspect="1"/>
          </p:cNvPicPr>
          <p:nvPr/>
        </p:nvPicPr>
        <p:blipFill>
          <a:blip r:embed="rId2"/>
          <a:stretch>
            <a:fillRect/>
          </a:stretch>
        </p:blipFill>
        <p:spPr>
          <a:xfrm>
            <a:off x="561975" y="2169308"/>
            <a:ext cx="5667375" cy="3286125"/>
          </a:xfrm>
          <a:prstGeom prst="rect">
            <a:avLst/>
          </a:prstGeom>
        </p:spPr>
      </p:pic>
      <p:sp>
        <p:nvSpPr>
          <p:cNvPr id="16" name="TextBox 15">
            <a:extLst>
              <a:ext uri="{FF2B5EF4-FFF2-40B4-BE49-F238E27FC236}">
                <a16:creationId xmlns:a16="http://schemas.microsoft.com/office/drawing/2014/main" id="{D8C5B5D9-E35E-968C-51B3-D5B2CB09A095}"/>
              </a:ext>
            </a:extLst>
          </p:cNvPr>
          <p:cNvSpPr txBox="1"/>
          <p:nvPr/>
        </p:nvSpPr>
        <p:spPr>
          <a:xfrm>
            <a:off x="611218" y="714938"/>
            <a:ext cx="6096000" cy="326756"/>
          </a:xfrm>
          <a:prstGeom prst="rect">
            <a:avLst/>
          </a:prstGeom>
          <a:noFill/>
        </p:spPr>
        <p:txBody>
          <a:bodyPr wrap="square">
            <a:spAutoFit/>
          </a:bodyPr>
          <a:lstStyle/>
          <a:p>
            <a:pPr>
              <a:lnSpc>
                <a:spcPct val="120000"/>
              </a:lnSpc>
              <a:spcBef>
                <a:spcPts val="800"/>
              </a:spcBef>
              <a:spcAft>
                <a:spcPts val="1405"/>
              </a:spcAft>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1400" b="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B </a:t>
            </a:r>
            <a:r>
              <a:rPr lang="en-US" sz="1400" i="1" dirty="0">
                <a:latin typeface="Perpetua Titling MT" panose="02020502060505020804" pitchFamily="18" charset="0"/>
              </a:rPr>
              <a:t>Apartment Features &amp; Their Influence</a:t>
            </a:r>
            <a:endParaRPr lang="en-US" sz="1400" i="1" dirty="0">
              <a:ln>
                <a:noFill/>
              </a:ln>
              <a:solidFill>
                <a:srgbClr val="000000"/>
              </a:solidFill>
              <a:effectLst/>
              <a:uFill>
                <a:solidFill>
                  <a:srgbClr val="000000"/>
                </a:solidFill>
              </a:uFill>
              <a:latin typeface="Perpetua Titling MT" panose="02020502060505020804" pitchFamily="18" charset="0"/>
              <a:ea typeface="Arial Unicode MS"/>
              <a:cs typeface="Arial Unicode MS"/>
            </a:endParaRPr>
          </a:p>
        </p:txBody>
      </p:sp>
      <p:sp>
        <p:nvSpPr>
          <p:cNvPr id="10" name="TextBox 9">
            <a:extLst>
              <a:ext uri="{FF2B5EF4-FFF2-40B4-BE49-F238E27FC236}">
                <a16:creationId xmlns:a16="http://schemas.microsoft.com/office/drawing/2014/main" id="{4013C27A-E1E9-723F-AA11-5E01FEB60128}"/>
              </a:ext>
            </a:extLst>
          </p:cNvPr>
          <p:cNvSpPr txBox="1"/>
          <p:nvPr/>
        </p:nvSpPr>
        <p:spPr>
          <a:xfrm>
            <a:off x="6707219" y="2302389"/>
            <a:ext cx="4672147" cy="1384995"/>
          </a:xfrm>
          <a:prstGeom prst="rect">
            <a:avLst/>
          </a:prstGeom>
          <a:noFill/>
        </p:spPr>
        <p:txBody>
          <a:bodyPr wrap="square">
            <a:spAutoFit/>
          </a:bodyPr>
          <a:lstStyle/>
          <a:p>
            <a:pPr algn="just"/>
            <a:r>
              <a:rPr lang="en-US" sz="1400" dirty="0"/>
              <a:t>Neighborhoods like </a:t>
            </a:r>
            <a:r>
              <a:rPr lang="en-US" sz="1400" b="1" dirty="0"/>
              <a:t>Suburbs</a:t>
            </a:r>
            <a:r>
              <a:rPr lang="en-US" sz="1400" dirty="0"/>
              <a:t> have the highest density of furnished units (</a:t>
            </a:r>
            <a:r>
              <a:rPr lang="en-US" sz="1400" b="1" dirty="0"/>
              <a:t>42%</a:t>
            </a:r>
            <a:r>
              <a:rPr lang="en-US" sz="1400" dirty="0"/>
              <a:t>). This suggests a more transient population of short-term renters. In contrast, </a:t>
            </a:r>
            <a:r>
              <a:rPr lang="en-US" sz="1400" b="1" dirty="0"/>
              <a:t>Uptown</a:t>
            </a:r>
            <a:r>
              <a:rPr lang="en-US" sz="1400" dirty="0"/>
              <a:t> is dominated by unfurnished inventory (</a:t>
            </a:r>
            <a:r>
              <a:rPr lang="en-US" sz="1400" b="1" dirty="0"/>
              <a:t>77%</a:t>
            </a:r>
            <a:r>
              <a:rPr lang="en-US" sz="1400" dirty="0"/>
              <a:t>). This signals a stable, long-term rental market where tenants likely prefer to settle down for years</a:t>
            </a:r>
          </a:p>
        </p:txBody>
      </p:sp>
      <p:sp>
        <p:nvSpPr>
          <p:cNvPr id="18" name="TextBox 17">
            <a:extLst>
              <a:ext uri="{FF2B5EF4-FFF2-40B4-BE49-F238E27FC236}">
                <a16:creationId xmlns:a16="http://schemas.microsoft.com/office/drawing/2014/main" id="{EFFDAF8A-2BB6-80FF-05BE-995529B58EF5}"/>
              </a:ext>
            </a:extLst>
          </p:cNvPr>
          <p:cNvSpPr txBox="1"/>
          <p:nvPr/>
        </p:nvSpPr>
        <p:spPr>
          <a:xfrm>
            <a:off x="6707218" y="4041475"/>
            <a:ext cx="4672148" cy="1169551"/>
          </a:xfrm>
          <a:prstGeom prst="rect">
            <a:avLst/>
          </a:prstGeom>
          <a:noFill/>
        </p:spPr>
        <p:txBody>
          <a:bodyPr wrap="square">
            <a:spAutoFit/>
          </a:bodyPr>
          <a:lstStyle/>
          <a:p>
            <a:pPr algn="just"/>
            <a:r>
              <a:rPr lang="en-US" sz="1400" dirty="0"/>
              <a:t>While no neighborhood is extremely low (e.g., &lt;10%), </a:t>
            </a:r>
            <a:r>
              <a:rPr lang="en-US" sz="1400" b="1" dirty="0"/>
              <a:t>Uptown</a:t>
            </a:r>
            <a:r>
              <a:rPr lang="en-US" sz="1400" dirty="0"/>
              <a:t> has the lowest supply of furnished options (</a:t>
            </a:r>
            <a:r>
              <a:rPr lang="en-US" sz="1400" b="1" dirty="0"/>
              <a:t>23%</a:t>
            </a:r>
            <a:r>
              <a:rPr lang="en-US" sz="1400" dirty="0"/>
              <a:t>), making it the primary candidate for a "Blue Ocean" opportunity if you wanted to introduce premium furnished units.</a:t>
            </a:r>
          </a:p>
        </p:txBody>
      </p:sp>
    </p:spTree>
    <p:extLst>
      <p:ext uri="{BB962C8B-B14F-4D97-AF65-F5344CB8AC3E}">
        <p14:creationId xmlns:p14="http://schemas.microsoft.com/office/powerpoint/2010/main" val="18609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09148-B3D0-82B7-09AD-1236F64A615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DAB43D5-6C41-991E-D23B-BFE872F40F7F}"/>
              </a:ext>
            </a:extLst>
          </p:cNvPr>
          <p:cNvSpPr txBox="1"/>
          <p:nvPr/>
        </p:nvSpPr>
        <p:spPr>
          <a:xfrm>
            <a:off x="561975" y="152733"/>
            <a:ext cx="6029325" cy="658129"/>
          </a:xfrm>
          <a:prstGeom prst="rect">
            <a:avLst/>
          </a:prstGeom>
          <a:noFill/>
        </p:spPr>
        <p:txBody>
          <a:bodyPr wrap="square">
            <a:spAutoFit/>
          </a:bodyPr>
          <a:lstStyle/>
          <a:p>
            <a:pPr marR="0" lvl="0" fontAlgn="base">
              <a:lnSpc>
                <a:spcPct val="150000"/>
              </a:lnSpc>
              <a:spcBef>
                <a:spcPts val="800"/>
              </a:spcBef>
              <a:spcAft>
                <a:spcPts val="1595"/>
              </a:spcAft>
              <a:buClr>
                <a:srgbClr val="000000"/>
              </a:buClr>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2800" b="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a:t>
            </a:r>
            <a:r>
              <a:rPr lang="en-US" sz="2800"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Explorative Data </a:t>
            </a:r>
            <a:r>
              <a:rPr lang="en-US" sz="2800" i="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Analysis</a:t>
            </a:r>
          </a:p>
        </p:txBody>
      </p:sp>
      <p:sp>
        <p:nvSpPr>
          <p:cNvPr id="4" name="Oval 3">
            <a:extLst>
              <a:ext uri="{FF2B5EF4-FFF2-40B4-BE49-F238E27FC236}">
                <a16:creationId xmlns:a16="http://schemas.microsoft.com/office/drawing/2014/main" id="{F6D232EE-39FB-5C45-0DE0-BAB0E8183196}"/>
              </a:ext>
            </a:extLst>
          </p:cNvPr>
          <p:cNvSpPr/>
          <p:nvPr/>
        </p:nvSpPr>
        <p:spPr>
          <a:xfrm>
            <a:off x="12333438"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A</a:t>
            </a:r>
          </a:p>
        </p:txBody>
      </p:sp>
      <p:cxnSp>
        <p:nvCxnSpPr>
          <p:cNvPr id="5" name="Straight Connector 4">
            <a:extLst>
              <a:ext uri="{FF2B5EF4-FFF2-40B4-BE49-F238E27FC236}">
                <a16:creationId xmlns:a16="http://schemas.microsoft.com/office/drawing/2014/main" id="{31520D23-1A72-8DDF-57B1-35268193D977}"/>
              </a:ext>
            </a:extLst>
          </p:cNvPr>
          <p:cNvCxnSpPr>
            <a:cxnSpLocks/>
          </p:cNvCxnSpPr>
          <p:nvPr/>
        </p:nvCxnSpPr>
        <p:spPr>
          <a:xfrm flipV="1">
            <a:off x="12989407" y="629544"/>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3A56D01F-60FD-8C51-7332-0B1024925D62}"/>
              </a:ext>
            </a:extLst>
          </p:cNvPr>
          <p:cNvSpPr/>
          <p:nvPr/>
        </p:nvSpPr>
        <p:spPr>
          <a:xfrm>
            <a:off x="12632846" y="301561"/>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C</a:t>
            </a:r>
          </a:p>
        </p:txBody>
      </p:sp>
      <p:cxnSp>
        <p:nvCxnSpPr>
          <p:cNvPr id="7" name="Straight Connector 6">
            <a:extLst>
              <a:ext uri="{FF2B5EF4-FFF2-40B4-BE49-F238E27FC236}">
                <a16:creationId xmlns:a16="http://schemas.microsoft.com/office/drawing/2014/main" id="{0B983A56-7D92-968F-5E2E-C4D6B135C00D}"/>
              </a:ext>
            </a:extLst>
          </p:cNvPr>
          <p:cNvCxnSpPr>
            <a:stCxn id="6" idx="6"/>
          </p:cNvCxnSpPr>
          <p:nvPr/>
        </p:nvCxnSpPr>
        <p:spPr>
          <a:xfrm flipV="1">
            <a:off x="13288815" y="629545"/>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143361F7-90BD-9A50-6A61-FCB8AD625FBB}"/>
              </a:ext>
            </a:extLst>
          </p:cNvPr>
          <p:cNvSpPr/>
          <p:nvPr/>
        </p:nvSpPr>
        <p:spPr>
          <a:xfrm>
            <a:off x="10895163"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D</a:t>
            </a:r>
          </a:p>
        </p:txBody>
      </p:sp>
      <p:cxnSp>
        <p:nvCxnSpPr>
          <p:cNvPr id="9" name="Straight Connector 8">
            <a:extLst>
              <a:ext uri="{FF2B5EF4-FFF2-40B4-BE49-F238E27FC236}">
                <a16:creationId xmlns:a16="http://schemas.microsoft.com/office/drawing/2014/main" id="{1CF56EF9-D332-D376-E34E-7F44FDC799B3}"/>
              </a:ext>
            </a:extLst>
          </p:cNvPr>
          <p:cNvCxnSpPr>
            <a:stCxn id="8" idx="6"/>
          </p:cNvCxnSpPr>
          <p:nvPr/>
        </p:nvCxnSpPr>
        <p:spPr>
          <a:xfrm flipV="1">
            <a:off x="11551132"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pic>
        <p:nvPicPr>
          <p:cNvPr id="11" name="Picture 10" descr="A comparison of a graph&#10;&#10;AI-generated content may be incorrect.">
            <a:extLst>
              <a:ext uri="{FF2B5EF4-FFF2-40B4-BE49-F238E27FC236}">
                <a16:creationId xmlns:a16="http://schemas.microsoft.com/office/drawing/2014/main" id="{5A89F85A-BB58-B485-460F-9E81AC541CB6}"/>
              </a:ext>
            </a:extLst>
          </p:cNvPr>
          <p:cNvPicPr>
            <a:picLocks noChangeAspect="1"/>
          </p:cNvPicPr>
          <p:nvPr/>
        </p:nvPicPr>
        <p:blipFill>
          <a:blip r:embed="rId2"/>
          <a:stretch>
            <a:fillRect/>
          </a:stretch>
        </p:blipFill>
        <p:spPr>
          <a:xfrm>
            <a:off x="611218" y="1471307"/>
            <a:ext cx="6946381" cy="2677655"/>
          </a:xfrm>
          <a:prstGeom prst="rect">
            <a:avLst/>
          </a:prstGeom>
        </p:spPr>
      </p:pic>
      <p:sp>
        <p:nvSpPr>
          <p:cNvPr id="30" name="TextBox 29">
            <a:extLst>
              <a:ext uri="{FF2B5EF4-FFF2-40B4-BE49-F238E27FC236}">
                <a16:creationId xmlns:a16="http://schemas.microsoft.com/office/drawing/2014/main" id="{8D75F882-A948-B577-BF69-F37DD1DF03E9}"/>
              </a:ext>
            </a:extLst>
          </p:cNvPr>
          <p:cNvSpPr txBox="1"/>
          <p:nvPr/>
        </p:nvSpPr>
        <p:spPr>
          <a:xfrm>
            <a:off x="611218" y="714938"/>
            <a:ext cx="6096000" cy="326756"/>
          </a:xfrm>
          <a:prstGeom prst="rect">
            <a:avLst/>
          </a:prstGeom>
          <a:noFill/>
        </p:spPr>
        <p:txBody>
          <a:bodyPr wrap="square">
            <a:spAutoFit/>
          </a:bodyPr>
          <a:lstStyle/>
          <a:p>
            <a:pPr>
              <a:lnSpc>
                <a:spcPct val="120000"/>
              </a:lnSpc>
              <a:spcBef>
                <a:spcPts val="800"/>
              </a:spcBef>
              <a:spcAft>
                <a:spcPts val="1405"/>
              </a:spcAft>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1400" b="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B </a:t>
            </a:r>
            <a:r>
              <a:rPr lang="en-US" sz="1400" i="1" dirty="0">
                <a:latin typeface="Perpetua Titling MT" panose="02020502060505020804" pitchFamily="18" charset="0"/>
              </a:rPr>
              <a:t>Apartment Features &amp; Their Influence</a:t>
            </a:r>
            <a:endParaRPr lang="en-US" sz="1400" i="1" dirty="0">
              <a:ln>
                <a:noFill/>
              </a:ln>
              <a:solidFill>
                <a:srgbClr val="000000"/>
              </a:solidFill>
              <a:effectLst/>
              <a:uFill>
                <a:solidFill>
                  <a:srgbClr val="000000"/>
                </a:solidFill>
              </a:uFill>
              <a:latin typeface="Perpetua Titling MT" panose="02020502060505020804" pitchFamily="18" charset="0"/>
              <a:ea typeface="Arial Unicode MS"/>
              <a:cs typeface="Arial Unicode MS"/>
            </a:endParaRPr>
          </a:p>
        </p:txBody>
      </p:sp>
      <p:sp>
        <p:nvSpPr>
          <p:cNvPr id="10" name="TextBox 9">
            <a:extLst>
              <a:ext uri="{FF2B5EF4-FFF2-40B4-BE49-F238E27FC236}">
                <a16:creationId xmlns:a16="http://schemas.microsoft.com/office/drawing/2014/main" id="{0F670FBF-EC78-A93B-DA7E-F85FB33852A9}"/>
              </a:ext>
            </a:extLst>
          </p:cNvPr>
          <p:cNvSpPr txBox="1"/>
          <p:nvPr/>
        </p:nvSpPr>
        <p:spPr>
          <a:xfrm>
            <a:off x="4313144" y="4286091"/>
            <a:ext cx="3317965" cy="2031325"/>
          </a:xfrm>
          <a:prstGeom prst="rect">
            <a:avLst/>
          </a:prstGeom>
          <a:noFill/>
        </p:spPr>
        <p:txBody>
          <a:bodyPr wrap="square">
            <a:spAutoFit/>
          </a:bodyPr>
          <a:lstStyle/>
          <a:p>
            <a:pPr algn="just"/>
            <a:r>
              <a:rPr lang="en-US" sz="1400" b="1" dirty="0"/>
              <a:t>A Consistent Indicator</a:t>
            </a:r>
            <a:r>
              <a:rPr lang="en-US" sz="1400" dirty="0"/>
              <a:t> There is a visible trend where apartments with </a:t>
            </a:r>
            <a:r>
              <a:rPr lang="en-US" sz="1400" b="1" dirty="0"/>
              <a:t>2 bathrooms</a:t>
            </a:r>
            <a:r>
              <a:rPr lang="en-US" sz="1400" dirty="0"/>
              <a:t> generally have a higher median size (around </a:t>
            </a:r>
            <a:r>
              <a:rPr lang="en-US" sz="1400" b="1" dirty="0"/>
              <a:t>875 sq ft</a:t>
            </a:r>
            <a:r>
              <a:rPr lang="en-US" sz="1400" dirty="0"/>
              <a:t>) compared to those with </a:t>
            </a:r>
            <a:r>
              <a:rPr lang="en-US" sz="1400" b="1" dirty="0"/>
              <a:t>1 bathroom</a:t>
            </a:r>
            <a:r>
              <a:rPr lang="en-US" sz="1400" dirty="0"/>
              <a:t> (around </a:t>
            </a:r>
            <a:r>
              <a:rPr lang="en-US" sz="1400" b="1" dirty="0"/>
              <a:t>850 sq ft</a:t>
            </a:r>
            <a:r>
              <a:rPr lang="en-US" sz="1400" dirty="0"/>
              <a:t>). The distribution for 2 bathrooms sits slightly higher, indicating that adding a bathroom correlates with more square footage.</a:t>
            </a:r>
          </a:p>
        </p:txBody>
      </p:sp>
      <p:sp>
        <p:nvSpPr>
          <p:cNvPr id="13" name="TextBox 12">
            <a:extLst>
              <a:ext uri="{FF2B5EF4-FFF2-40B4-BE49-F238E27FC236}">
                <a16:creationId xmlns:a16="http://schemas.microsoft.com/office/drawing/2014/main" id="{0D786732-9BD5-6E62-A810-D4DB0E8CFA13}"/>
              </a:ext>
            </a:extLst>
          </p:cNvPr>
          <p:cNvSpPr txBox="1"/>
          <p:nvPr/>
        </p:nvSpPr>
        <p:spPr>
          <a:xfrm>
            <a:off x="853440" y="4286091"/>
            <a:ext cx="3317965" cy="2031325"/>
          </a:xfrm>
          <a:prstGeom prst="rect">
            <a:avLst/>
          </a:prstGeom>
          <a:noFill/>
        </p:spPr>
        <p:txBody>
          <a:bodyPr wrap="square">
            <a:spAutoFit/>
          </a:bodyPr>
          <a:lstStyle/>
          <a:p>
            <a:pPr algn="just"/>
            <a:r>
              <a:rPr lang="en-US" sz="1400" b="1" dirty="0"/>
              <a:t>3-Bedroom</a:t>
            </a:r>
            <a:r>
              <a:rPr lang="en-US" sz="1400" dirty="0"/>
              <a:t> apartments do have the highest median size (around </a:t>
            </a:r>
            <a:r>
              <a:rPr lang="en-US" sz="1400" b="1" dirty="0"/>
              <a:t>900+ sq ft</a:t>
            </a:r>
            <a:r>
              <a:rPr lang="en-US" sz="1400" dirty="0"/>
              <a:t>) and the tightest range of sizes. There is a massive overlap in </a:t>
            </a:r>
            <a:r>
              <a:rPr lang="en-US" sz="1400" b="1" dirty="0"/>
              <a:t>1-2 Bedroom</a:t>
            </a:r>
            <a:r>
              <a:rPr lang="en-US" sz="1400" dirty="0"/>
              <a:t>. Surprisingly, the median size for the </a:t>
            </a:r>
            <a:r>
              <a:rPr lang="en-US" sz="1400" b="1" dirty="0"/>
              <a:t>2-bedroom group (approx. 820 sq ft)</a:t>
            </a:r>
            <a:r>
              <a:rPr lang="en-US" sz="1400" dirty="0"/>
              <a:t> appears slightly </a:t>
            </a:r>
            <a:r>
              <a:rPr lang="en-US" sz="1400" i="1" dirty="0"/>
              <a:t>lower</a:t>
            </a:r>
            <a:r>
              <a:rPr lang="en-US" sz="1400" dirty="0"/>
              <a:t> than the </a:t>
            </a:r>
            <a:r>
              <a:rPr lang="en-US" sz="1400" b="1" dirty="0"/>
              <a:t>1-bedroom group (approx. 850 sq ft)</a:t>
            </a:r>
            <a:r>
              <a:rPr lang="en-US" sz="1400" dirty="0"/>
              <a:t> in this specific dataset.</a:t>
            </a:r>
          </a:p>
        </p:txBody>
      </p:sp>
      <p:sp>
        <p:nvSpPr>
          <p:cNvPr id="15" name="TextBox 14">
            <a:extLst>
              <a:ext uri="{FF2B5EF4-FFF2-40B4-BE49-F238E27FC236}">
                <a16:creationId xmlns:a16="http://schemas.microsoft.com/office/drawing/2014/main" id="{0583F498-2816-89AF-6248-6FCB9E20B716}"/>
              </a:ext>
            </a:extLst>
          </p:cNvPr>
          <p:cNvSpPr txBox="1"/>
          <p:nvPr/>
        </p:nvSpPr>
        <p:spPr>
          <a:xfrm>
            <a:off x="8082266" y="1982450"/>
            <a:ext cx="3140881" cy="2308324"/>
          </a:xfrm>
          <a:prstGeom prst="rect">
            <a:avLst/>
          </a:prstGeom>
          <a:noFill/>
        </p:spPr>
        <p:txBody>
          <a:bodyPr wrap="square">
            <a:spAutoFit/>
          </a:bodyPr>
          <a:lstStyle/>
          <a:p>
            <a:pPr algn="just"/>
            <a:r>
              <a:rPr lang="en-US" sz="1200" dirty="0"/>
              <a:t>The data proves that a higher bedroom count does not guarantee a larger apartment. The fact that 2-bedroom units have a lower median size (~820 sq ft) than 1-bedroom units (~850 sq ft) suggests that developers are likely partitioning standard-sized units into smaller rooms to market them as "2-bedroom" apartments. Bathrooms are a more reliable proxy for size. Unlike bedrooms, an increase in bathroom count consistently correlates with an increase in total square footage.</a:t>
            </a:r>
          </a:p>
        </p:txBody>
      </p:sp>
    </p:spTree>
    <p:extLst>
      <p:ext uri="{BB962C8B-B14F-4D97-AF65-F5344CB8AC3E}">
        <p14:creationId xmlns:p14="http://schemas.microsoft.com/office/powerpoint/2010/main" val="2310034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B3838-75B2-3D61-A38C-6DB3DB15AF4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05E1C20-DEA5-0839-DA51-A76722D2C75C}"/>
              </a:ext>
            </a:extLst>
          </p:cNvPr>
          <p:cNvSpPr txBox="1"/>
          <p:nvPr/>
        </p:nvSpPr>
        <p:spPr>
          <a:xfrm>
            <a:off x="561975" y="152733"/>
            <a:ext cx="6029325" cy="658129"/>
          </a:xfrm>
          <a:prstGeom prst="rect">
            <a:avLst/>
          </a:prstGeom>
          <a:noFill/>
        </p:spPr>
        <p:txBody>
          <a:bodyPr wrap="square">
            <a:spAutoFit/>
          </a:bodyPr>
          <a:lstStyle/>
          <a:p>
            <a:pPr marR="0" lvl="0" fontAlgn="base">
              <a:lnSpc>
                <a:spcPct val="150000"/>
              </a:lnSpc>
              <a:spcBef>
                <a:spcPts val="800"/>
              </a:spcBef>
              <a:spcAft>
                <a:spcPts val="1595"/>
              </a:spcAft>
              <a:buClr>
                <a:srgbClr val="000000"/>
              </a:buClr>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2800" b="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a:t>
            </a:r>
            <a:r>
              <a:rPr lang="en-US" sz="2800"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Explorative Data </a:t>
            </a:r>
            <a:r>
              <a:rPr lang="en-US" sz="2800" i="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Analysis</a:t>
            </a:r>
          </a:p>
        </p:txBody>
      </p:sp>
      <p:sp>
        <p:nvSpPr>
          <p:cNvPr id="4" name="Oval 3">
            <a:extLst>
              <a:ext uri="{FF2B5EF4-FFF2-40B4-BE49-F238E27FC236}">
                <a16:creationId xmlns:a16="http://schemas.microsoft.com/office/drawing/2014/main" id="{2947C37A-59FE-EBA4-6EB0-ED780D31D727}"/>
              </a:ext>
            </a:extLst>
          </p:cNvPr>
          <p:cNvSpPr/>
          <p:nvPr/>
        </p:nvSpPr>
        <p:spPr>
          <a:xfrm>
            <a:off x="12333438"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B</a:t>
            </a:r>
          </a:p>
        </p:txBody>
      </p:sp>
      <p:cxnSp>
        <p:nvCxnSpPr>
          <p:cNvPr id="5" name="Straight Connector 4">
            <a:extLst>
              <a:ext uri="{FF2B5EF4-FFF2-40B4-BE49-F238E27FC236}">
                <a16:creationId xmlns:a16="http://schemas.microsoft.com/office/drawing/2014/main" id="{328B6E4E-3D88-BEF1-2FC3-B4BCF949AF2E}"/>
              </a:ext>
            </a:extLst>
          </p:cNvPr>
          <p:cNvCxnSpPr>
            <a:cxnSpLocks/>
          </p:cNvCxnSpPr>
          <p:nvPr/>
        </p:nvCxnSpPr>
        <p:spPr>
          <a:xfrm flipV="1">
            <a:off x="12989407" y="629544"/>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8884DC8C-B81A-94B1-FDE3-19BBF5B50BDA}"/>
              </a:ext>
            </a:extLst>
          </p:cNvPr>
          <p:cNvSpPr/>
          <p:nvPr/>
        </p:nvSpPr>
        <p:spPr>
          <a:xfrm>
            <a:off x="12632846" y="301561"/>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D</a:t>
            </a:r>
          </a:p>
        </p:txBody>
      </p:sp>
      <p:cxnSp>
        <p:nvCxnSpPr>
          <p:cNvPr id="7" name="Straight Connector 6">
            <a:extLst>
              <a:ext uri="{FF2B5EF4-FFF2-40B4-BE49-F238E27FC236}">
                <a16:creationId xmlns:a16="http://schemas.microsoft.com/office/drawing/2014/main" id="{0F2BC2F8-CECD-946E-EACD-78507E311A5B}"/>
              </a:ext>
            </a:extLst>
          </p:cNvPr>
          <p:cNvCxnSpPr>
            <a:stCxn id="6" idx="6"/>
          </p:cNvCxnSpPr>
          <p:nvPr/>
        </p:nvCxnSpPr>
        <p:spPr>
          <a:xfrm flipV="1">
            <a:off x="13288815" y="629545"/>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93DFD8F0-FE2E-532E-2FF3-484700560F1A}"/>
              </a:ext>
            </a:extLst>
          </p:cNvPr>
          <p:cNvSpPr/>
          <p:nvPr/>
        </p:nvSpPr>
        <p:spPr>
          <a:xfrm>
            <a:off x="10895163"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A</a:t>
            </a:r>
          </a:p>
        </p:txBody>
      </p:sp>
      <p:cxnSp>
        <p:nvCxnSpPr>
          <p:cNvPr id="9" name="Straight Connector 8">
            <a:extLst>
              <a:ext uri="{FF2B5EF4-FFF2-40B4-BE49-F238E27FC236}">
                <a16:creationId xmlns:a16="http://schemas.microsoft.com/office/drawing/2014/main" id="{4DDD5F10-69BC-0DFB-852C-D0132D7FC9E4}"/>
              </a:ext>
            </a:extLst>
          </p:cNvPr>
          <p:cNvCxnSpPr>
            <a:stCxn id="8" idx="6"/>
          </p:cNvCxnSpPr>
          <p:nvPr/>
        </p:nvCxnSpPr>
        <p:spPr>
          <a:xfrm flipV="1">
            <a:off x="11551132"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713DC9B-C1D2-6BEC-8554-AE73D098E4CB}"/>
              </a:ext>
            </a:extLst>
          </p:cNvPr>
          <p:cNvSpPr txBox="1"/>
          <p:nvPr/>
        </p:nvSpPr>
        <p:spPr>
          <a:xfrm>
            <a:off x="611218" y="714938"/>
            <a:ext cx="6096000" cy="326756"/>
          </a:xfrm>
          <a:prstGeom prst="rect">
            <a:avLst/>
          </a:prstGeom>
          <a:noFill/>
        </p:spPr>
        <p:txBody>
          <a:bodyPr wrap="square">
            <a:spAutoFit/>
          </a:bodyPr>
          <a:lstStyle/>
          <a:p>
            <a:pPr>
              <a:lnSpc>
                <a:spcPct val="120000"/>
              </a:lnSpc>
              <a:spcBef>
                <a:spcPts val="800"/>
              </a:spcBef>
              <a:spcAft>
                <a:spcPts val="1405"/>
              </a:spcAft>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1400" b="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C </a:t>
            </a:r>
            <a:r>
              <a:rPr lang="en-US" sz="1400" i="1" dirty="0">
                <a:latin typeface="Perpetua Titling MT" panose="02020502060505020804" pitchFamily="18" charset="0"/>
              </a:rPr>
              <a:t>Neighborhood Comparison</a:t>
            </a:r>
            <a:endParaRPr lang="en-US" sz="1400" i="1" dirty="0">
              <a:ln>
                <a:noFill/>
              </a:ln>
              <a:solidFill>
                <a:srgbClr val="000000"/>
              </a:solidFill>
              <a:effectLst/>
              <a:uFill>
                <a:solidFill>
                  <a:srgbClr val="000000"/>
                </a:solidFill>
              </a:uFill>
              <a:latin typeface="Perpetua Titling MT" panose="02020502060505020804" pitchFamily="18" charset="0"/>
              <a:ea typeface="Arial Unicode MS"/>
              <a:cs typeface="Arial Unicode MS"/>
            </a:endParaRPr>
          </a:p>
        </p:txBody>
      </p:sp>
      <p:pic>
        <p:nvPicPr>
          <p:cNvPr id="13" name="Picture 12" descr="A graph of a bar chart&#10;&#10;AI-generated content may be incorrect.">
            <a:extLst>
              <a:ext uri="{FF2B5EF4-FFF2-40B4-BE49-F238E27FC236}">
                <a16:creationId xmlns:a16="http://schemas.microsoft.com/office/drawing/2014/main" id="{40CCBDB5-73E7-8717-3166-5C083B112A5F}"/>
              </a:ext>
            </a:extLst>
          </p:cNvPr>
          <p:cNvPicPr>
            <a:picLocks noChangeAspect="1"/>
          </p:cNvPicPr>
          <p:nvPr/>
        </p:nvPicPr>
        <p:blipFill>
          <a:blip r:embed="rId2"/>
          <a:stretch>
            <a:fillRect/>
          </a:stretch>
        </p:blipFill>
        <p:spPr>
          <a:xfrm>
            <a:off x="611218" y="1718975"/>
            <a:ext cx="6408409" cy="2829873"/>
          </a:xfrm>
          <a:prstGeom prst="rect">
            <a:avLst/>
          </a:prstGeom>
        </p:spPr>
      </p:pic>
      <p:sp>
        <p:nvSpPr>
          <p:cNvPr id="11" name="TextBox 10">
            <a:extLst>
              <a:ext uri="{FF2B5EF4-FFF2-40B4-BE49-F238E27FC236}">
                <a16:creationId xmlns:a16="http://schemas.microsoft.com/office/drawing/2014/main" id="{FB6C3874-950E-811F-4640-09CD1ABEFD3F}"/>
              </a:ext>
            </a:extLst>
          </p:cNvPr>
          <p:cNvSpPr txBox="1"/>
          <p:nvPr/>
        </p:nvSpPr>
        <p:spPr>
          <a:xfrm>
            <a:off x="975360" y="4973511"/>
            <a:ext cx="6044267" cy="1169551"/>
          </a:xfrm>
          <a:prstGeom prst="rect">
            <a:avLst/>
          </a:prstGeom>
          <a:noFill/>
        </p:spPr>
        <p:txBody>
          <a:bodyPr wrap="square">
            <a:spAutoFit/>
          </a:bodyPr>
          <a:lstStyle/>
          <a:p>
            <a:pPr algn="just"/>
            <a:r>
              <a:rPr lang="en-US" sz="1400" b="1" dirty="0"/>
              <a:t>Uptown</a:t>
            </a:r>
            <a:r>
              <a:rPr lang="en-US" sz="1400" dirty="0"/>
              <a:t> takes the top spot with an average rent of </a:t>
            </a:r>
            <a:r>
              <a:rPr lang="en-US" sz="1400" b="1" dirty="0"/>
              <a:t>Rs 1,209,043</a:t>
            </a:r>
            <a:r>
              <a:rPr lang="en-US" sz="1400" dirty="0"/>
              <a:t>, positioning it as the steady premium market. </a:t>
            </a:r>
            <a:r>
              <a:rPr lang="en-US" sz="1400" b="1" dirty="0"/>
              <a:t>Midtown</a:t>
            </a:r>
            <a:r>
              <a:rPr lang="en-US" sz="1400" dirty="0"/>
              <a:t> is the most affordable on average, sitting at </a:t>
            </a:r>
            <a:r>
              <a:rPr lang="en-US" sz="1400" b="1" dirty="0"/>
              <a:t>Rs 1,055,641</a:t>
            </a:r>
            <a:r>
              <a:rPr lang="en-US" sz="1400" dirty="0"/>
              <a:t>. While </a:t>
            </a:r>
            <a:r>
              <a:rPr lang="en-US" sz="1400" b="1" dirty="0"/>
              <a:t>Suburbs</a:t>
            </a:r>
            <a:r>
              <a:rPr lang="en-US" sz="1400" dirty="0"/>
              <a:t> average is in the middle, they contain both the single </a:t>
            </a:r>
            <a:r>
              <a:rPr lang="en-US" sz="1400" b="1" dirty="0"/>
              <a:t>most expensive</a:t>
            </a:r>
            <a:r>
              <a:rPr lang="en-US" sz="1400" dirty="0"/>
              <a:t> (Rs 2.4M) and single </a:t>
            </a:r>
            <a:r>
              <a:rPr lang="en-US" sz="1400" b="1" dirty="0"/>
              <a:t>cheapest</a:t>
            </a:r>
            <a:r>
              <a:rPr lang="en-US" sz="1400" dirty="0"/>
              <a:t> (Rs 244k) apartments in the entire dataset.</a:t>
            </a:r>
          </a:p>
        </p:txBody>
      </p:sp>
      <p:sp>
        <p:nvSpPr>
          <p:cNvPr id="14" name="TextBox 13">
            <a:extLst>
              <a:ext uri="{FF2B5EF4-FFF2-40B4-BE49-F238E27FC236}">
                <a16:creationId xmlns:a16="http://schemas.microsoft.com/office/drawing/2014/main" id="{82C48609-44D2-30B2-95AA-B04018626A81}"/>
              </a:ext>
            </a:extLst>
          </p:cNvPr>
          <p:cNvSpPr txBox="1"/>
          <p:nvPr/>
        </p:nvSpPr>
        <p:spPr>
          <a:xfrm>
            <a:off x="8150435" y="1748916"/>
            <a:ext cx="2329543" cy="1384995"/>
          </a:xfrm>
          <a:prstGeom prst="rect">
            <a:avLst/>
          </a:prstGeom>
          <a:noFill/>
        </p:spPr>
        <p:txBody>
          <a:bodyPr wrap="square">
            <a:spAutoFit/>
          </a:bodyPr>
          <a:lstStyle/>
          <a:p>
            <a:pPr algn="just"/>
            <a:r>
              <a:rPr lang="en-US" sz="1200" dirty="0"/>
              <a:t>Invest in </a:t>
            </a:r>
            <a:r>
              <a:rPr lang="en-US" sz="1200" b="1" dirty="0"/>
              <a:t>Suburbs</a:t>
            </a:r>
            <a:r>
              <a:rPr lang="en-US" sz="1200" dirty="0"/>
              <a:t> for growth. The massive gap between the lowest (Rs 244k) and highest (Rs 2.4M) prices suggests you can buy cheap, undervalued units and renovate them to capture that top-tier rent.</a:t>
            </a:r>
          </a:p>
        </p:txBody>
      </p:sp>
      <p:sp>
        <p:nvSpPr>
          <p:cNvPr id="17" name="TextBox 16">
            <a:extLst>
              <a:ext uri="{FF2B5EF4-FFF2-40B4-BE49-F238E27FC236}">
                <a16:creationId xmlns:a16="http://schemas.microsoft.com/office/drawing/2014/main" id="{CD722EEC-1AFA-DA3D-EAF7-C8CE3CAAFDF6}"/>
              </a:ext>
            </a:extLst>
          </p:cNvPr>
          <p:cNvSpPr txBox="1"/>
          <p:nvPr/>
        </p:nvSpPr>
        <p:spPr>
          <a:xfrm>
            <a:off x="8150434" y="3262425"/>
            <a:ext cx="2329544" cy="1200329"/>
          </a:xfrm>
          <a:prstGeom prst="rect">
            <a:avLst/>
          </a:prstGeom>
          <a:noFill/>
        </p:spPr>
        <p:txBody>
          <a:bodyPr wrap="square">
            <a:spAutoFit/>
          </a:bodyPr>
          <a:lstStyle/>
          <a:p>
            <a:pPr algn="just"/>
            <a:r>
              <a:rPr lang="en-US" sz="1200" dirty="0"/>
              <a:t>Invest in Midtown for volume. As the lowest-cost market (avg Rs 1.05M), it allows you to buy multiple units for the price of one luxury unit elsewhere, diversifying risk.</a:t>
            </a:r>
          </a:p>
        </p:txBody>
      </p:sp>
    </p:spTree>
    <p:extLst>
      <p:ext uri="{BB962C8B-B14F-4D97-AF65-F5344CB8AC3E}">
        <p14:creationId xmlns:p14="http://schemas.microsoft.com/office/powerpoint/2010/main" val="356473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0751C-9C36-3426-091C-4BF8DF592BF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F17FF6B-77A4-16A4-477F-A038F49DB896}"/>
              </a:ext>
            </a:extLst>
          </p:cNvPr>
          <p:cNvSpPr txBox="1"/>
          <p:nvPr/>
        </p:nvSpPr>
        <p:spPr>
          <a:xfrm>
            <a:off x="561975" y="152733"/>
            <a:ext cx="6029325" cy="658129"/>
          </a:xfrm>
          <a:prstGeom prst="rect">
            <a:avLst/>
          </a:prstGeom>
          <a:noFill/>
        </p:spPr>
        <p:txBody>
          <a:bodyPr wrap="square">
            <a:spAutoFit/>
          </a:bodyPr>
          <a:lstStyle/>
          <a:p>
            <a:pPr marR="0" lvl="0" fontAlgn="base">
              <a:lnSpc>
                <a:spcPct val="150000"/>
              </a:lnSpc>
              <a:spcBef>
                <a:spcPts val="800"/>
              </a:spcBef>
              <a:spcAft>
                <a:spcPts val="1595"/>
              </a:spcAft>
              <a:buClr>
                <a:srgbClr val="000000"/>
              </a:buClr>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2800" b="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a:t>
            </a:r>
            <a:r>
              <a:rPr lang="en-US" sz="2800"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Explorative Data </a:t>
            </a:r>
            <a:r>
              <a:rPr lang="en-US" sz="2800" i="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Analysis</a:t>
            </a:r>
          </a:p>
        </p:txBody>
      </p:sp>
      <p:sp>
        <p:nvSpPr>
          <p:cNvPr id="4" name="Oval 3">
            <a:extLst>
              <a:ext uri="{FF2B5EF4-FFF2-40B4-BE49-F238E27FC236}">
                <a16:creationId xmlns:a16="http://schemas.microsoft.com/office/drawing/2014/main" id="{9337C2E7-E801-6289-A28C-D2762CDBC0A0}"/>
              </a:ext>
            </a:extLst>
          </p:cNvPr>
          <p:cNvSpPr/>
          <p:nvPr/>
        </p:nvSpPr>
        <p:spPr>
          <a:xfrm>
            <a:off x="12333438"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C</a:t>
            </a:r>
          </a:p>
        </p:txBody>
      </p:sp>
      <p:cxnSp>
        <p:nvCxnSpPr>
          <p:cNvPr id="5" name="Straight Connector 4">
            <a:extLst>
              <a:ext uri="{FF2B5EF4-FFF2-40B4-BE49-F238E27FC236}">
                <a16:creationId xmlns:a16="http://schemas.microsoft.com/office/drawing/2014/main" id="{46E4421B-B8A6-FED1-A904-458601C63705}"/>
              </a:ext>
            </a:extLst>
          </p:cNvPr>
          <p:cNvCxnSpPr>
            <a:cxnSpLocks/>
          </p:cNvCxnSpPr>
          <p:nvPr/>
        </p:nvCxnSpPr>
        <p:spPr>
          <a:xfrm flipV="1">
            <a:off x="12989407" y="629544"/>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43529CD8-64E6-A3DF-DC9D-9671360DDF6F}"/>
              </a:ext>
            </a:extLst>
          </p:cNvPr>
          <p:cNvSpPr/>
          <p:nvPr/>
        </p:nvSpPr>
        <p:spPr>
          <a:xfrm>
            <a:off x="12632846" y="301561"/>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A</a:t>
            </a:r>
          </a:p>
        </p:txBody>
      </p:sp>
      <p:cxnSp>
        <p:nvCxnSpPr>
          <p:cNvPr id="7" name="Straight Connector 6">
            <a:extLst>
              <a:ext uri="{FF2B5EF4-FFF2-40B4-BE49-F238E27FC236}">
                <a16:creationId xmlns:a16="http://schemas.microsoft.com/office/drawing/2014/main" id="{18AC3A7B-AA7C-6598-68A1-A50AC8073B98}"/>
              </a:ext>
            </a:extLst>
          </p:cNvPr>
          <p:cNvCxnSpPr>
            <a:stCxn id="6" idx="6"/>
          </p:cNvCxnSpPr>
          <p:nvPr/>
        </p:nvCxnSpPr>
        <p:spPr>
          <a:xfrm flipV="1">
            <a:off x="13288815" y="629545"/>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5E01A679-5369-E9BD-3897-CE96525C0586}"/>
              </a:ext>
            </a:extLst>
          </p:cNvPr>
          <p:cNvSpPr/>
          <p:nvPr/>
        </p:nvSpPr>
        <p:spPr>
          <a:xfrm>
            <a:off x="10895163"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B</a:t>
            </a:r>
          </a:p>
        </p:txBody>
      </p:sp>
      <p:cxnSp>
        <p:nvCxnSpPr>
          <p:cNvPr id="9" name="Straight Connector 8">
            <a:extLst>
              <a:ext uri="{FF2B5EF4-FFF2-40B4-BE49-F238E27FC236}">
                <a16:creationId xmlns:a16="http://schemas.microsoft.com/office/drawing/2014/main" id="{C9049F8E-65A7-FCBB-40AB-851681C888FA}"/>
              </a:ext>
            </a:extLst>
          </p:cNvPr>
          <p:cNvCxnSpPr>
            <a:stCxn id="8" idx="6"/>
          </p:cNvCxnSpPr>
          <p:nvPr/>
        </p:nvCxnSpPr>
        <p:spPr>
          <a:xfrm flipV="1">
            <a:off x="11551132"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1B53AAB5-A6C7-0408-8603-02159C25C0F5}"/>
              </a:ext>
            </a:extLst>
          </p:cNvPr>
          <p:cNvSpPr txBox="1"/>
          <p:nvPr/>
        </p:nvSpPr>
        <p:spPr>
          <a:xfrm>
            <a:off x="611218" y="714938"/>
            <a:ext cx="6096000" cy="326756"/>
          </a:xfrm>
          <a:prstGeom prst="rect">
            <a:avLst/>
          </a:prstGeom>
          <a:noFill/>
        </p:spPr>
        <p:txBody>
          <a:bodyPr wrap="square">
            <a:spAutoFit/>
          </a:bodyPr>
          <a:lstStyle/>
          <a:p>
            <a:pPr>
              <a:lnSpc>
                <a:spcPct val="120000"/>
              </a:lnSpc>
              <a:spcBef>
                <a:spcPts val="800"/>
              </a:spcBef>
              <a:spcAft>
                <a:spcPts val="1405"/>
              </a:spcAft>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1400" b="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C </a:t>
            </a:r>
            <a:r>
              <a:rPr lang="en-US" sz="1400" i="1" dirty="0">
                <a:latin typeface="Perpetua Titling MT" panose="02020502060505020804" pitchFamily="18" charset="0"/>
              </a:rPr>
              <a:t>Neighborhood Comparison</a:t>
            </a:r>
            <a:endParaRPr lang="en-US" sz="1400" i="1" dirty="0">
              <a:ln>
                <a:noFill/>
              </a:ln>
              <a:solidFill>
                <a:srgbClr val="000000"/>
              </a:solidFill>
              <a:effectLst/>
              <a:uFill>
                <a:solidFill>
                  <a:srgbClr val="000000"/>
                </a:solidFill>
              </a:uFill>
              <a:latin typeface="Perpetua Titling MT" panose="02020502060505020804" pitchFamily="18" charset="0"/>
              <a:ea typeface="Arial Unicode MS"/>
              <a:cs typeface="Arial Unicode MS"/>
            </a:endParaRPr>
          </a:p>
        </p:txBody>
      </p:sp>
      <p:pic>
        <p:nvPicPr>
          <p:cNvPr id="14" name="Picture 13">
            <a:extLst>
              <a:ext uri="{FF2B5EF4-FFF2-40B4-BE49-F238E27FC236}">
                <a16:creationId xmlns:a16="http://schemas.microsoft.com/office/drawing/2014/main" id="{8678D52A-1C40-AFA1-5059-715BC8CEDDC9}"/>
              </a:ext>
            </a:extLst>
          </p:cNvPr>
          <p:cNvPicPr>
            <a:picLocks noChangeAspect="1"/>
          </p:cNvPicPr>
          <p:nvPr/>
        </p:nvPicPr>
        <p:blipFill>
          <a:blip r:embed="rId2"/>
          <a:stretch>
            <a:fillRect/>
          </a:stretch>
        </p:blipFill>
        <p:spPr>
          <a:xfrm>
            <a:off x="776377" y="1664859"/>
            <a:ext cx="6096000" cy="2690414"/>
          </a:xfrm>
          <a:prstGeom prst="rect">
            <a:avLst/>
          </a:prstGeom>
        </p:spPr>
      </p:pic>
      <p:sp>
        <p:nvSpPr>
          <p:cNvPr id="3" name="Rectangle 1">
            <a:extLst>
              <a:ext uri="{FF2B5EF4-FFF2-40B4-BE49-F238E27FC236}">
                <a16:creationId xmlns:a16="http://schemas.microsoft.com/office/drawing/2014/main" id="{352DD2D2-12A6-9658-BEA6-4AE225B5CC4D}"/>
              </a:ext>
            </a:extLst>
          </p:cNvPr>
          <p:cNvSpPr>
            <a:spLocks noChangeArrowheads="1"/>
          </p:cNvSpPr>
          <p:nvPr/>
        </p:nvSpPr>
        <p:spPr bwMode="auto">
          <a:xfrm>
            <a:off x="872171" y="4542624"/>
            <a:ext cx="6000206"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rPr>
              <a:t>Uptown </a:t>
            </a:r>
            <a:r>
              <a:rPr kumimoji="0" lang="en-US" altLang="en-US" sz="1400" b="0" i="0" u="none" strike="noStrike" cap="none" normalizeH="0" baseline="0" dirty="0">
                <a:ln>
                  <a:noFill/>
                </a:ln>
                <a:solidFill>
                  <a:schemeClr val="tx1"/>
                </a:solidFill>
                <a:effectLst/>
              </a:rPr>
              <a:t>Offers the most spacious living on average at </a:t>
            </a:r>
            <a:r>
              <a:rPr kumimoji="0" lang="en-US" altLang="en-US" sz="1400" b="1" i="0" u="none" strike="noStrike" cap="none" normalizeH="0" baseline="0" dirty="0">
                <a:ln>
                  <a:noFill/>
                </a:ln>
                <a:solidFill>
                  <a:schemeClr val="tx1"/>
                </a:solidFill>
                <a:effectLst/>
              </a:rPr>
              <a:t>886 </a:t>
            </a:r>
            <a:r>
              <a:rPr kumimoji="0" lang="en-US" altLang="en-US" sz="1400" b="1" i="0" u="none" strike="noStrike" cap="none" normalizeH="0" baseline="0" dirty="0" err="1">
                <a:ln>
                  <a:noFill/>
                </a:ln>
                <a:solidFill>
                  <a:schemeClr val="tx1"/>
                </a:solidFill>
                <a:effectLst/>
              </a:rPr>
              <a:t>sqft</a:t>
            </a:r>
            <a:r>
              <a:rPr kumimoji="0" lang="en-US" altLang="en-US" sz="1400" b="0" i="0" u="none" strike="noStrike" cap="none" normalizeH="0" baseline="0" dirty="0">
                <a:ln>
                  <a:noFill/>
                </a:ln>
                <a:solidFill>
                  <a:schemeClr val="tx1"/>
                </a:solidFill>
                <a:effectLst/>
              </a:rPr>
              <a:t>, with a solid sample size (n=30), indicating consistent availability of larger units. </a:t>
            </a:r>
            <a:r>
              <a:rPr kumimoji="0" lang="en-US" altLang="en-US" sz="1400" b="1" i="0" u="none" strike="noStrike" cap="none" normalizeH="0" baseline="0" dirty="0">
                <a:ln>
                  <a:noFill/>
                </a:ln>
                <a:solidFill>
                  <a:schemeClr val="tx1"/>
                </a:solidFill>
                <a:effectLst/>
              </a:rPr>
              <a:t>Downtown </a:t>
            </a:r>
            <a:r>
              <a:rPr kumimoji="0" lang="en-US" altLang="en-US" sz="1400" b="0" i="0" u="none" strike="noStrike" cap="none" normalizeH="0" baseline="0" dirty="0">
                <a:ln>
                  <a:noFill/>
                </a:ln>
                <a:solidFill>
                  <a:schemeClr val="tx1"/>
                </a:solidFill>
                <a:effectLst/>
              </a:rPr>
              <a:t>Averages the smallest size at </a:t>
            </a:r>
            <a:r>
              <a:rPr kumimoji="0" lang="en-US" altLang="en-US" sz="1400" b="1" i="0" u="none" strike="noStrike" cap="none" normalizeH="0" baseline="0" dirty="0">
                <a:ln>
                  <a:noFill/>
                </a:ln>
                <a:solidFill>
                  <a:schemeClr val="tx1"/>
                </a:solidFill>
                <a:effectLst/>
              </a:rPr>
              <a:t>779 </a:t>
            </a:r>
            <a:r>
              <a:rPr kumimoji="0" lang="en-US" altLang="en-US" sz="1400" b="1" i="0" u="none" strike="noStrike" cap="none" normalizeH="0" baseline="0" dirty="0" err="1">
                <a:ln>
                  <a:noFill/>
                </a:ln>
                <a:solidFill>
                  <a:schemeClr val="tx1"/>
                </a:solidFill>
                <a:effectLst/>
              </a:rPr>
              <a:t>sqft</a:t>
            </a:r>
            <a:r>
              <a:rPr kumimoji="0" lang="en-US" altLang="en-US" sz="1400" b="0" i="0" u="none" strike="noStrike" cap="none" normalizeH="0" baseline="0" dirty="0">
                <a:ln>
                  <a:noFill/>
                </a:ln>
                <a:solidFill>
                  <a:schemeClr val="tx1"/>
                </a:solidFill>
                <a:effectLst/>
              </a:rPr>
              <a:t>. The box plot shows a tight range, meaning units here are predictably smaller.</a:t>
            </a:r>
            <a:r>
              <a:rPr lang="en-US" altLang="en-US" sz="1400" dirty="0"/>
              <a:t> </a:t>
            </a:r>
            <a:r>
              <a:rPr kumimoji="0" lang="en-US" altLang="en-US" sz="1400" b="1" i="0" u="none" strike="noStrike" cap="none" normalizeH="0" baseline="0" dirty="0">
                <a:ln>
                  <a:noFill/>
                </a:ln>
                <a:solidFill>
                  <a:schemeClr val="tx1"/>
                </a:solidFill>
                <a:effectLst/>
              </a:rPr>
              <a:t>Midtown</a:t>
            </a:r>
            <a:r>
              <a:rPr lang="en-US" altLang="en-US" sz="1400" b="1" dirty="0"/>
              <a:t> </a:t>
            </a:r>
            <a:r>
              <a:rPr kumimoji="0" lang="en-US" altLang="en-US" sz="1400" b="0" i="0" u="none" strike="noStrike" cap="none" normalizeH="0" baseline="0" dirty="0">
                <a:ln>
                  <a:noFill/>
                </a:ln>
                <a:solidFill>
                  <a:schemeClr val="tx1"/>
                </a:solidFill>
                <a:effectLst/>
              </a:rPr>
              <a:t>Shows the highest volatility. While the average is high (</a:t>
            </a:r>
            <a:r>
              <a:rPr kumimoji="0" lang="en-US" altLang="en-US" sz="1400" b="1" i="0" u="none" strike="noStrike" cap="none" normalizeH="0" baseline="0" dirty="0">
                <a:ln>
                  <a:noFill/>
                </a:ln>
                <a:solidFill>
                  <a:schemeClr val="tx1"/>
                </a:solidFill>
                <a:effectLst/>
              </a:rPr>
              <a:t>880 </a:t>
            </a:r>
            <a:r>
              <a:rPr kumimoji="0" lang="en-US" altLang="en-US" sz="1400" b="1" i="0" u="none" strike="noStrike" cap="none" normalizeH="0" baseline="0" dirty="0" err="1">
                <a:ln>
                  <a:noFill/>
                </a:ln>
                <a:solidFill>
                  <a:schemeClr val="tx1"/>
                </a:solidFill>
                <a:effectLst/>
              </a:rPr>
              <a:t>sqft</a:t>
            </a:r>
            <a:r>
              <a:rPr kumimoji="0" lang="en-US" altLang="en-US" sz="1400" b="0" i="0" u="none" strike="noStrike" cap="none" normalizeH="0" baseline="0" dirty="0">
                <a:ln>
                  <a:noFill/>
                </a:ln>
                <a:solidFill>
                  <a:schemeClr val="tx1"/>
                </a:solidFill>
                <a:effectLst/>
              </a:rPr>
              <a:t>), it has the </a:t>
            </a:r>
            <a:r>
              <a:rPr kumimoji="0" lang="en-US" altLang="en-US" sz="1400" b="1" i="0" u="none" strike="noStrike" cap="none" normalizeH="0" baseline="0" dirty="0">
                <a:ln>
                  <a:noFill/>
                </a:ln>
                <a:solidFill>
                  <a:schemeClr val="tx1"/>
                </a:solidFill>
                <a:effectLst/>
              </a:rPr>
              <a:t>widest range</a:t>
            </a:r>
            <a:r>
              <a:rPr kumimoji="0" lang="en-US" altLang="en-US" sz="1400" b="0" i="0" u="none" strike="noStrike" cap="none" normalizeH="0" baseline="0" dirty="0">
                <a:ln>
                  <a:noFill/>
                </a:ln>
                <a:solidFill>
                  <a:schemeClr val="tx1"/>
                </a:solidFill>
                <a:effectLst/>
              </a:rPr>
              <a:t>, containing both the single largest (1,166 </a:t>
            </a:r>
            <a:r>
              <a:rPr kumimoji="0" lang="en-US" altLang="en-US" sz="1400" b="0" i="0" u="none" strike="noStrike" cap="none" normalizeH="0" baseline="0" dirty="0" err="1">
                <a:ln>
                  <a:noFill/>
                </a:ln>
                <a:solidFill>
                  <a:schemeClr val="tx1"/>
                </a:solidFill>
                <a:effectLst/>
              </a:rPr>
              <a:t>sqft</a:t>
            </a:r>
            <a:r>
              <a:rPr kumimoji="0" lang="en-US" altLang="en-US" sz="1400" b="0" i="0" u="none" strike="noStrike" cap="none" normalizeH="0" baseline="0" dirty="0">
                <a:ln>
                  <a:noFill/>
                </a:ln>
                <a:solidFill>
                  <a:schemeClr val="tx1"/>
                </a:solidFill>
                <a:effectLst/>
              </a:rPr>
              <a:t>) and smallest (504 </a:t>
            </a:r>
            <a:r>
              <a:rPr kumimoji="0" lang="en-US" altLang="en-US" sz="1400" b="0" i="0" u="none" strike="noStrike" cap="none" normalizeH="0" baseline="0" dirty="0" err="1">
                <a:ln>
                  <a:noFill/>
                </a:ln>
                <a:solidFill>
                  <a:schemeClr val="tx1"/>
                </a:solidFill>
                <a:effectLst/>
              </a:rPr>
              <a:t>sqft</a:t>
            </a:r>
            <a:r>
              <a:rPr kumimoji="0" lang="en-US" altLang="en-US" sz="1400" b="0" i="0" u="none" strike="noStrike" cap="none" normalizeH="0" baseline="0" dirty="0">
                <a:ln>
                  <a:noFill/>
                </a:ln>
                <a:solidFill>
                  <a:schemeClr val="tx1"/>
                </a:solidFill>
                <a:effectLst/>
              </a:rPr>
              <a:t>) apartments in the dataset.</a:t>
            </a:r>
          </a:p>
        </p:txBody>
      </p:sp>
      <p:sp>
        <p:nvSpPr>
          <p:cNvPr id="11" name="Rectangle 2">
            <a:extLst>
              <a:ext uri="{FF2B5EF4-FFF2-40B4-BE49-F238E27FC236}">
                <a16:creationId xmlns:a16="http://schemas.microsoft.com/office/drawing/2014/main" id="{EE6434F1-4FAA-C55F-CD76-276DE66C8108}"/>
              </a:ext>
            </a:extLst>
          </p:cNvPr>
          <p:cNvSpPr>
            <a:spLocks noChangeArrowheads="1"/>
          </p:cNvSpPr>
          <p:nvPr/>
        </p:nvSpPr>
        <p:spPr bwMode="auto">
          <a:xfrm>
            <a:off x="8046720" y="1809737"/>
            <a:ext cx="247323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rPr>
              <a:t>For Stability &amp; Premium Rents, </a:t>
            </a:r>
            <a:r>
              <a:rPr kumimoji="0" lang="en-US" altLang="en-US" sz="1200" b="0" i="0" u="none" strike="noStrike" cap="none" normalizeH="0" baseline="0" dirty="0">
                <a:ln>
                  <a:noFill/>
                </a:ln>
                <a:solidFill>
                  <a:schemeClr val="tx1"/>
                </a:solidFill>
                <a:effectLst/>
              </a:rPr>
              <a:t>Invest in </a:t>
            </a:r>
            <a:r>
              <a:rPr kumimoji="0" lang="en-US" altLang="en-US" sz="1200" b="1" i="0" u="none" strike="noStrike" cap="none" normalizeH="0" baseline="0" dirty="0">
                <a:ln>
                  <a:noFill/>
                </a:ln>
                <a:solidFill>
                  <a:schemeClr val="tx1"/>
                </a:solidFill>
                <a:effectLst/>
              </a:rPr>
              <a:t>Uptown</a:t>
            </a:r>
            <a:r>
              <a:rPr kumimoji="0" lang="en-US" altLang="en-US" sz="1200" b="0" i="0" u="none" strike="noStrike" cap="none" normalizeH="0" baseline="0" dirty="0">
                <a:ln>
                  <a:noFill/>
                </a:ln>
                <a:solidFill>
                  <a:schemeClr val="tx1"/>
                </a:solidFill>
                <a:effectLst/>
              </a:rPr>
              <a:t>. The data shows a consistent inventory of large square footage, making it the safest bet for attracting families or long-term tenants seeking space.</a:t>
            </a:r>
          </a:p>
        </p:txBody>
      </p:sp>
      <p:sp>
        <p:nvSpPr>
          <p:cNvPr id="13" name="TextBox 12">
            <a:extLst>
              <a:ext uri="{FF2B5EF4-FFF2-40B4-BE49-F238E27FC236}">
                <a16:creationId xmlns:a16="http://schemas.microsoft.com/office/drawing/2014/main" id="{57E5576D-0EDB-775A-A0A7-EF5E6DECCBB2}"/>
              </a:ext>
            </a:extLst>
          </p:cNvPr>
          <p:cNvSpPr txBox="1"/>
          <p:nvPr/>
        </p:nvSpPr>
        <p:spPr>
          <a:xfrm>
            <a:off x="8046719" y="3240959"/>
            <a:ext cx="2473235" cy="1569660"/>
          </a:xfrm>
          <a:prstGeom prst="rect">
            <a:avLst/>
          </a:prstGeom>
          <a:noFill/>
        </p:spPr>
        <p:txBody>
          <a:bodyPr wrap="square">
            <a:spAutoFit/>
          </a:bodyPr>
          <a:lstStyle/>
          <a:p>
            <a:pPr algn="just"/>
            <a:r>
              <a:rPr lang="en-US" sz="1200" b="1" dirty="0"/>
              <a:t>For High-Risk/High-Reward,</a:t>
            </a:r>
            <a:r>
              <a:rPr lang="en-US" sz="1200" dirty="0"/>
              <a:t> Target </a:t>
            </a:r>
            <a:r>
              <a:rPr lang="en-US" sz="1200" b="1" dirty="0"/>
              <a:t>Midtown</a:t>
            </a:r>
            <a:r>
              <a:rPr lang="en-US" sz="1200" dirty="0"/>
              <a:t>. The extreme variance suggests a mixed-stock neighborhood. carefully selecting the larger units that are undervalued or avoiding the micro-units that drag down the median value.</a:t>
            </a:r>
          </a:p>
        </p:txBody>
      </p:sp>
    </p:spTree>
    <p:extLst>
      <p:ext uri="{BB962C8B-B14F-4D97-AF65-F5344CB8AC3E}">
        <p14:creationId xmlns:p14="http://schemas.microsoft.com/office/powerpoint/2010/main" val="3305681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38A9B-A091-ABF3-D2CC-CBB25E8650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742018-27E3-CA50-8CAD-907768918A0C}"/>
              </a:ext>
            </a:extLst>
          </p:cNvPr>
          <p:cNvSpPr txBox="1"/>
          <p:nvPr/>
        </p:nvSpPr>
        <p:spPr>
          <a:xfrm>
            <a:off x="561975" y="152733"/>
            <a:ext cx="6029325" cy="658129"/>
          </a:xfrm>
          <a:prstGeom prst="rect">
            <a:avLst/>
          </a:prstGeom>
          <a:noFill/>
        </p:spPr>
        <p:txBody>
          <a:bodyPr wrap="square">
            <a:spAutoFit/>
          </a:bodyPr>
          <a:lstStyle/>
          <a:p>
            <a:pPr marR="0" lvl="0" fontAlgn="base">
              <a:lnSpc>
                <a:spcPct val="150000"/>
              </a:lnSpc>
              <a:spcBef>
                <a:spcPts val="800"/>
              </a:spcBef>
              <a:spcAft>
                <a:spcPts val="1595"/>
              </a:spcAft>
              <a:buClr>
                <a:srgbClr val="000000"/>
              </a:buClr>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2800" b="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a:t>
            </a:r>
            <a:r>
              <a:rPr lang="en-US" sz="2800"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Explorative Data </a:t>
            </a:r>
            <a:r>
              <a:rPr lang="en-US" sz="2800" i="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Analysis</a:t>
            </a:r>
          </a:p>
        </p:txBody>
      </p:sp>
      <p:sp>
        <p:nvSpPr>
          <p:cNvPr id="4" name="Oval 3">
            <a:extLst>
              <a:ext uri="{FF2B5EF4-FFF2-40B4-BE49-F238E27FC236}">
                <a16:creationId xmlns:a16="http://schemas.microsoft.com/office/drawing/2014/main" id="{02467AB7-4C6A-78CB-03D5-35D718AD661E}"/>
              </a:ext>
            </a:extLst>
          </p:cNvPr>
          <p:cNvSpPr/>
          <p:nvPr/>
        </p:nvSpPr>
        <p:spPr>
          <a:xfrm>
            <a:off x="12333438"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A</a:t>
            </a:r>
          </a:p>
        </p:txBody>
      </p:sp>
      <p:cxnSp>
        <p:nvCxnSpPr>
          <p:cNvPr id="5" name="Straight Connector 4">
            <a:extLst>
              <a:ext uri="{FF2B5EF4-FFF2-40B4-BE49-F238E27FC236}">
                <a16:creationId xmlns:a16="http://schemas.microsoft.com/office/drawing/2014/main" id="{A1BE98EB-9D86-68DB-5A43-84545C4084E7}"/>
              </a:ext>
            </a:extLst>
          </p:cNvPr>
          <p:cNvCxnSpPr>
            <a:cxnSpLocks/>
          </p:cNvCxnSpPr>
          <p:nvPr/>
        </p:nvCxnSpPr>
        <p:spPr>
          <a:xfrm flipV="1">
            <a:off x="12989407" y="629544"/>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0C6FB790-93B9-9254-4F92-3E538CEF2569}"/>
              </a:ext>
            </a:extLst>
          </p:cNvPr>
          <p:cNvSpPr/>
          <p:nvPr/>
        </p:nvSpPr>
        <p:spPr>
          <a:xfrm>
            <a:off x="12632846" y="301561"/>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B</a:t>
            </a:r>
          </a:p>
        </p:txBody>
      </p:sp>
      <p:cxnSp>
        <p:nvCxnSpPr>
          <p:cNvPr id="7" name="Straight Connector 6">
            <a:extLst>
              <a:ext uri="{FF2B5EF4-FFF2-40B4-BE49-F238E27FC236}">
                <a16:creationId xmlns:a16="http://schemas.microsoft.com/office/drawing/2014/main" id="{96F2C99E-029D-FE2F-A902-68758F324DA3}"/>
              </a:ext>
            </a:extLst>
          </p:cNvPr>
          <p:cNvCxnSpPr>
            <a:stCxn id="6" idx="6"/>
          </p:cNvCxnSpPr>
          <p:nvPr/>
        </p:nvCxnSpPr>
        <p:spPr>
          <a:xfrm flipV="1">
            <a:off x="13288815" y="629545"/>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61D5972C-9BAD-ADB1-E6DC-0FE29D070747}"/>
              </a:ext>
            </a:extLst>
          </p:cNvPr>
          <p:cNvSpPr/>
          <p:nvPr/>
        </p:nvSpPr>
        <p:spPr>
          <a:xfrm>
            <a:off x="10895163"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C</a:t>
            </a:r>
          </a:p>
        </p:txBody>
      </p:sp>
      <p:cxnSp>
        <p:nvCxnSpPr>
          <p:cNvPr id="9" name="Straight Connector 8">
            <a:extLst>
              <a:ext uri="{FF2B5EF4-FFF2-40B4-BE49-F238E27FC236}">
                <a16:creationId xmlns:a16="http://schemas.microsoft.com/office/drawing/2014/main" id="{AA6E0B5D-01C5-64D5-C926-737F75122225}"/>
              </a:ext>
            </a:extLst>
          </p:cNvPr>
          <p:cNvCxnSpPr>
            <a:stCxn id="8" idx="6"/>
          </p:cNvCxnSpPr>
          <p:nvPr/>
        </p:nvCxnSpPr>
        <p:spPr>
          <a:xfrm flipV="1">
            <a:off x="11551132"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D950A9E-EFCA-6552-3751-758C0712BCA3}"/>
              </a:ext>
            </a:extLst>
          </p:cNvPr>
          <p:cNvSpPr txBox="1"/>
          <p:nvPr/>
        </p:nvSpPr>
        <p:spPr>
          <a:xfrm>
            <a:off x="611218" y="714938"/>
            <a:ext cx="6096000" cy="326756"/>
          </a:xfrm>
          <a:prstGeom prst="rect">
            <a:avLst/>
          </a:prstGeom>
          <a:noFill/>
        </p:spPr>
        <p:txBody>
          <a:bodyPr wrap="square">
            <a:spAutoFit/>
          </a:bodyPr>
          <a:lstStyle/>
          <a:p>
            <a:pPr>
              <a:lnSpc>
                <a:spcPct val="120000"/>
              </a:lnSpc>
              <a:spcBef>
                <a:spcPts val="800"/>
              </a:spcBef>
              <a:spcAft>
                <a:spcPts val="1405"/>
              </a:spcAft>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1400" b="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C </a:t>
            </a:r>
            <a:r>
              <a:rPr lang="en-US" sz="1400" i="1" dirty="0">
                <a:latin typeface="Perpetua Titling MT" panose="02020502060505020804" pitchFamily="18" charset="0"/>
              </a:rPr>
              <a:t>Neighborhood Comparison</a:t>
            </a:r>
            <a:endParaRPr lang="en-US" sz="1400" i="1" dirty="0">
              <a:ln>
                <a:noFill/>
              </a:ln>
              <a:solidFill>
                <a:srgbClr val="000000"/>
              </a:solidFill>
              <a:effectLst/>
              <a:uFill>
                <a:solidFill>
                  <a:srgbClr val="000000"/>
                </a:solidFill>
              </a:uFill>
              <a:latin typeface="Perpetua Titling MT" panose="02020502060505020804" pitchFamily="18" charset="0"/>
              <a:ea typeface="Arial Unicode MS"/>
              <a:cs typeface="Arial Unicode MS"/>
            </a:endParaRPr>
          </a:p>
        </p:txBody>
      </p:sp>
      <p:pic>
        <p:nvPicPr>
          <p:cNvPr id="11" name="Picture 10" descr="A comparison of a graph&#10;&#10;AI-generated content may be incorrect.">
            <a:extLst>
              <a:ext uri="{FF2B5EF4-FFF2-40B4-BE49-F238E27FC236}">
                <a16:creationId xmlns:a16="http://schemas.microsoft.com/office/drawing/2014/main" id="{EE2F2971-655E-ADE6-E468-320A37F6F1D4}"/>
              </a:ext>
            </a:extLst>
          </p:cNvPr>
          <p:cNvPicPr>
            <a:picLocks noChangeAspect="1"/>
          </p:cNvPicPr>
          <p:nvPr/>
        </p:nvPicPr>
        <p:blipFill>
          <a:blip r:embed="rId2"/>
          <a:stretch>
            <a:fillRect/>
          </a:stretch>
        </p:blipFill>
        <p:spPr>
          <a:xfrm>
            <a:off x="611219" y="1603899"/>
            <a:ext cx="6290066" cy="2776063"/>
          </a:xfrm>
          <a:prstGeom prst="rect">
            <a:avLst/>
          </a:prstGeom>
        </p:spPr>
      </p:pic>
      <p:sp>
        <p:nvSpPr>
          <p:cNvPr id="3" name="Rectangle 1">
            <a:extLst>
              <a:ext uri="{FF2B5EF4-FFF2-40B4-BE49-F238E27FC236}">
                <a16:creationId xmlns:a16="http://schemas.microsoft.com/office/drawing/2014/main" id="{2B7C539F-0C79-045A-073D-D2364F6D93EA}"/>
              </a:ext>
            </a:extLst>
          </p:cNvPr>
          <p:cNvSpPr>
            <a:spLocks noChangeArrowheads="1"/>
          </p:cNvSpPr>
          <p:nvPr/>
        </p:nvSpPr>
        <p:spPr bwMode="auto">
          <a:xfrm>
            <a:off x="792479" y="4761287"/>
            <a:ext cx="6108806"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rPr>
              <a:t>Suburbs</a:t>
            </a:r>
            <a:r>
              <a:rPr lang="en-US" altLang="en-US" sz="1400" b="1" dirty="0"/>
              <a:t>, </a:t>
            </a:r>
            <a:r>
              <a:rPr kumimoji="0" lang="en-US" altLang="en-US" sz="1400" b="0" i="0" u="none" strike="noStrike" cap="none" normalizeH="0" baseline="0" dirty="0">
                <a:ln>
                  <a:noFill/>
                </a:ln>
                <a:solidFill>
                  <a:schemeClr val="tx1"/>
                </a:solidFill>
                <a:effectLst/>
              </a:rPr>
              <a:t>This neighborhood has the highest density of furnished apartments at </a:t>
            </a:r>
            <a:r>
              <a:rPr kumimoji="0" lang="en-US" altLang="en-US" sz="1400" b="1" i="0" u="none" strike="noStrike" cap="none" normalizeH="0" baseline="0" dirty="0">
                <a:ln>
                  <a:noFill/>
                </a:ln>
                <a:solidFill>
                  <a:schemeClr val="tx1"/>
                </a:solidFill>
                <a:effectLst/>
              </a:rPr>
              <a:t>42%</a:t>
            </a:r>
            <a:r>
              <a:rPr kumimoji="0" lang="en-US" altLang="en-US" sz="1400" b="0" i="0" u="none" strike="noStrike" cap="none" normalizeH="0" baseline="0" dirty="0">
                <a:ln>
                  <a:noFill/>
                </a:ln>
                <a:solidFill>
                  <a:schemeClr val="tx1"/>
                </a:solidFill>
                <a:effectLst/>
              </a:rPr>
              <a:t>, nearly double the rate of some other areas. </a:t>
            </a:r>
            <a:r>
              <a:rPr kumimoji="0" lang="en-US" altLang="en-US" sz="1400" b="1" i="0" u="none" strike="noStrike" cap="none" normalizeH="0" baseline="0" dirty="0">
                <a:ln>
                  <a:noFill/>
                </a:ln>
                <a:solidFill>
                  <a:schemeClr val="tx1"/>
                </a:solidFill>
                <a:effectLst/>
              </a:rPr>
              <a:t>Midtown </a:t>
            </a:r>
            <a:r>
              <a:rPr kumimoji="0" lang="en-US" altLang="en-US" sz="1400" b="0" i="0" u="none" strike="noStrike" cap="none" normalizeH="0" baseline="0" dirty="0">
                <a:ln>
                  <a:noFill/>
                </a:ln>
                <a:solidFill>
                  <a:schemeClr val="tx1"/>
                </a:solidFill>
                <a:effectLst/>
              </a:rPr>
              <a:t>Also shows a significant preference for furnished units at </a:t>
            </a:r>
            <a:r>
              <a:rPr kumimoji="0" lang="en-US" altLang="en-US" sz="1400" b="1" i="0" u="none" strike="noStrike" cap="none" normalizeH="0" baseline="0" dirty="0">
                <a:ln>
                  <a:noFill/>
                </a:ln>
                <a:solidFill>
                  <a:schemeClr val="tx1"/>
                </a:solidFill>
                <a:effectLst/>
              </a:rPr>
              <a:t>36%</a:t>
            </a:r>
            <a:r>
              <a:rPr kumimoji="0" lang="en-US" altLang="en-US" sz="1400" b="0" i="0" u="none" strike="noStrike" cap="none" normalizeH="0" baseline="0" dirty="0">
                <a:ln>
                  <a:noFill/>
                </a:ln>
                <a:solidFill>
                  <a:schemeClr val="tx1"/>
                </a:solidFill>
                <a:effectLst/>
              </a:rPr>
              <a:t>.</a:t>
            </a:r>
            <a:r>
              <a:rPr lang="en-US" altLang="en-US" sz="1400" dirty="0"/>
              <a:t> </a:t>
            </a:r>
            <a:r>
              <a:rPr kumimoji="0" lang="en-US" altLang="en-US" sz="1400" b="0" i="0" u="none" strike="noStrike" cap="none" normalizeH="0" baseline="0" dirty="0">
                <a:ln>
                  <a:noFill/>
                </a:ln>
                <a:solidFill>
                  <a:schemeClr val="tx1"/>
                </a:solidFill>
                <a:effectLst/>
              </a:rPr>
              <a:t>Despite having the highest total number of apartments (30), it has the lowest percentage of furnished options (</a:t>
            </a:r>
            <a:r>
              <a:rPr kumimoji="0" lang="en-US" altLang="en-US" sz="1400" b="1" i="0" u="none" strike="noStrike" cap="none" normalizeH="0" baseline="0" dirty="0">
                <a:ln>
                  <a:noFill/>
                </a:ln>
                <a:solidFill>
                  <a:schemeClr val="tx1"/>
                </a:solidFill>
                <a:effectLst/>
              </a:rPr>
              <a:t>23%</a:t>
            </a:r>
            <a:r>
              <a:rPr kumimoji="0" lang="en-US" altLang="en-US" sz="1400" b="0" i="0" u="none" strike="noStrike" cap="none" normalizeH="0" baseline="0" dirty="0">
                <a:ln>
                  <a:noFill/>
                </a:ln>
                <a:solidFill>
                  <a:schemeClr val="tx1"/>
                </a:solidFill>
                <a:effectLst/>
              </a:rPr>
              <a:t>), meaning the vast majority of inventory here is unfurnished.</a:t>
            </a:r>
          </a:p>
        </p:txBody>
      </p:sp>
      <p:sp>
        <p:nvSpPr>
          <p:cNvPr id="12" name="Rectangle 2">
            <a:extLst>
              <a:ext uri="{FF2B5EF4-FFF2-40B4-BE49-F238E27FC236}">
                <a16:creationId xmlns:a16="http://schemas.microsoft.com/office/drawing/2014/main" id="{AE691894-37C6-D4AE-8181-67E0B90FD76B}"/>
              </a:ext>
            </a:extLst>
          </p:cNvPr>
          <p:cNvSpPr>
            <a:spLocks noChangeArrowheads="1"/>
          </p:cNvSpPr>
          <p:nvPr/>
        </p:nvSpPr>
        <p:spPr bwMode="auto">
          <a:xfrm>
            <a:off x="7950926" y="1988811"/>
            <a:ext cx="2647405"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rPr>
              <a:t>For Short-Term/Corporate Housing, </a:t>
            </a:r>
            <a:r>
              <a:rPr kumimoji="0" lang="en-US" altLang="en-US" sz="1200" b="0" i="0" u="none" strike="noStrike" cap="none" normalizeH="0" baseline="0" dirty="0">
                <a:ln>
                  <a:noFill/>
                </a:ln>
                <a:solidFill>
                  <a:schemeClr val="tx1"/>
                </a:solidFill>
                <a:effectLst/>
              </a:rPr>
              <a:t>Focus on </a:t>
            </a:r>
            <a:r>
              <a:rPr kumimoji="0" lang="en-US" altLang="en-US" sz="1200" b="1" i="0" u="none" strike="noStrike" cap="none" normalizeH="0" baseline="0" dirty="0">
                <a:ln>
                  <a:noFill/>
                </a:ln>
                <a:solidFill>
                  <a:schemeClr val="tx1"/>
                </a:solidFill>
                <a:effectLst/>
              </a:rPr>
              <a:t>Suburbs and Midtown</a:t>
            </a:r>
            <a:r>
              <a:rPr kumimoji="0" lang="en-US" altLang="en-US" sz="1200" b="0" i="0" u="none" strike="noStrike" cap="none" normalizeH="0" baseline="0" dirty="0">
                <a:ln>
                  <a:noFill/>
                </a:ln>
                <a:solidFill>
                  <a:schemeClr val="tx1"/>
                </a:solidFill>
                <a:effectLst/>
              </a:rPr>
              <a:t>. The data indicates a proven market demand for move-in-ready spaces, likely driven by transient tenants or business travelers.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rPr>
              <a:t>For Niche Differentiation,</a:t>
            </a:r>
            <a:r>
              <a:rPr kumimoji="0" lang="en-US" altLang="en-US" sz="1200" b="0" i="0" u="none" strike="noStrike" cap="none" normalizeH="0" baseline="0" dirty="0">
                <a:ln>
                  <a:noFill/>
                </a:ln>
                <a:solidFill>
                  <a:schemeClr val="tx1"/>
                </a:solidFill>
                <a:effectLst/>
              </a:rPr>
              <a:t> Consider furnishing a unit in </a:t>
            </a:r>
            <a:r>
              <a:rPr kumimoji="0" lang="en-US" altLang="en-US" sz="1200" b="1" i="0" u="none" strike="noStrike" cap="none" normalizeH="0" baseline="0" dirty="0">
                <a:ln>
                  <a:noFill/>
                </a:ln>
                <a:solidFill>
                  <a:schemeClr val="tx1"/>
                </a:solidFill>
                <a:effectLst/>
              </a:rPr>
              <a:t>Uptown</a:t>
            </a:r>
            <a:r>
              <a:rPr kumimoji="0" lang="en-US" altLang="en-US" sz="1200" b="0" i="0" u="none" strike="noStrike" cap="none" normalizeH="0" baseline="0" dirty="0">
                <a:ln>
                  <a:noFill/>
                </a:ln>
                <a:solidFill>
                  <a:schemeClr val="tx1"/>
                </a:solidFill>
                <a:effectLst/>
              </a:rPr>
              <a:t>. Since nearly 80% of the market is unfurnished, a stylish, furnished apartment here faces very little direct competition and could command a premium from specific renters.</a:t>
            </a:r>
          </a:p>
        </p:txBody>
      </p:sp>
    </p:spTree>
    <p:extLst>
      <p:ext uri="{BB962C8B-B14F-4D97-AF65-F5344CB8AC3E}">
        <p14:creationId xmlns:p14="http://schemas.microsoft.com/office/powerpoint/2010/main" val="1768242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EEF5D-B937-8592-D7E3-DA0AB019925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D3A986-962E-D36D-0D42-D8DD8EE6E919}"/>
              </a:ext>
            </a:extLst>
          </p:cNvPr>
          <p:cNvSpPr txBox="1"/>
          <p:nvPr/>
        </p:nvSpPr>
        <p:spPr>
          <a:xfrm>
            <a:off x="561975" y="152733"/>
            <a:ext cx="6029325" cy="658129"/>
          </a:xfrm>
          <a:prstGeom prst="rect">
            <a:avLst/>
          </a:prstGeom>
          <a:noFill/>
        </p:spPr>
        <p:txBody>
          <a:bodyPr wrap="square">
            <a:spAutoFit/>
          </a:bodyPr>
          <a:lstStyle/>
          <a:p>
            <a:pPr marR="0" lvl="0" fontAlgn="base">
              <a:lnSpc>
                <a:spcPct val="150000"/>
              </a:lnSpc>
              <a:spcBef>
                <a:spcPts val="800"/>
              </a:spcBef>
              <a:spcAft>
                <a:spcPts val="1595"/>
              </a:spcAft>
              <a:buClr>
                <a:srgbClr val="000000"/>
              </a:buClr>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2800" b="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a:t>
            </a:r>
            <a:r>
              <a:rPr lang="en-US" sz="2800"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Explorative Data </a:t>
            </a:r>
            <a:r>
              <a:rPr lang="en-US" sz="2800" i="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Analysis</a:t>
            </a:r>
          </a:p>
        </p:txBody>
      </p:sp>
      <p:sp>
        <p:nvSpPr>
          <p:cNvPr id="4" name="Oval 3">
            <a:extLst>
              <a:ext uri="{FF2B5EF4-FFF2-40B4-BE49-F238E27FC236}">
                <a16:creationId xmlns:a16="http://schemas.microsoft.com/office/drawing/2014/main" id="{51B526D2-C3C7-742C-F7F8-220E40740DDE}"/>
              </a:ext>
            </a:extLst>
          </p:cNvPr>
          <p:cNvSpPr/>
          <p:nvPr/>
        </p:nvSpPr>
        <p:spPr>
          <a:xfrm>
            <a:off x="12333438"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B</a:t>
            </a:r>
          </a:p>
        </p:txBody>
      </p:sp>
      <p:cxnSp>
        <p:nvCxnSpPr>
          <p:cNvPr id="5" name="Straight Connector 4">
            <a:extLst>
              <a:ext uri="{FF2B5EF4-FFF2-40B4-BE49-F238E27FC236}">
                <a16:creationId xmlns:a16="http://schemas.microsoft.com/office/drawing/2014/main" id="{E515A258-4455-3C96-D4A7-0C24E7DD0223}"/>
              </a:ext>
            </a:extLst>
          </p:cNvPr>
          <p:cNvCxnSpPr>
            <a:cxnSpLocks/>
          </p:cNvCxnSpPr>
          <p:nvPr/>
        </p:nvCxnSpPr>
        <p:spPr>
          <a:xfrm flipV="1">
            <a:off x="12989407" y="629544"/>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4EA17BB3-B9AA-C713-D5F9-49EF42219BB9}"/>
              </a:ext>
            </a:extLst>
          </p:cNvPr>
          <p:cNvSpPr/>
          <p:nvPr/>
        </p:nvSpPr>
        <p:spPr>
          <a:xfrm>
            <a:off x="12632846" y="301561"/>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C</a:t>
            </a:r>
          </a:p>
        </p:txBody>
      </p:sp>
      <p:cxnSp>
        <p:nvCxnSpPr>
          <p:cNvPr id="7" name="Straight Connector 6">
            <a:extLst>
              <a:ext uri="{FF2B5EF4-FFF2-40B4-BE49-F238E27FC236}">
                <a16:creationId xmlns:a16="http://schemas.microsoft.com/office/drawing/2014/main" id="{1F776909-B13C-29CB-185F-3BC37A7145F3}"/>
              </a:ext>
            </a:extLst>
          </p:cNvPr>
          <p:cNvCxnSpPr>
            <a:stCxn id="6" idx="6"/>
          </p:cNvCxnSpPr>
          <p:nvPr/>
        </p:nvCxnSpPr>
        <p:spPr>
          <a:xfrm flipV="1">
            <a:off x="13288815" y="629545"/>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07E1A8EF-C9F7-7702-A87F-427221DB775E}"/>
              </a:ext>
            </a:extLst>
          </p:cNvPr>
          <p:cNvSpPr/>
          <p:nvPr/>
        </p:nvSpPr>
        <p:spPr>
          <a:xfrm>
            <a:off x="10895163"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A</a:t>
            </a:r>
          </a:p>
        </p:txBody>
      </p:sp>
      <p:cxnSp>
        <p:nvCxnSpPr>
          <p:cNvPr id="9" name="Straight Connector 8">
            <a:extLst>
              <a:ext uri="{FF2B5EF4-FFF2-40B4-BE49-F238E27FC236}">
                <a16:creationId xmlns:a16="http://schemas.microsoft.com/office/drawing/2014/main" id="{E229D9DC-6306-A5EB-30E2-FE71CA80F9F4}"/>
              </a:ext>
            </a:extLst>
          </p:cNvPr>
          <p:cNvCxnSpPr>
            <a:stCxn id="8" idx="6"/>
          </p:cNvCxnSpPr>
          <p:nvPr/>
        </p:nvCxnSpPr>
        <p:spPr>
          <a:xfrm flipV="1">
            <a:off x="11551132"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D7E7B0E3-3F82-CBA6-2A9A-285359BF491A}"/>
              </a:ext>
            </a:extLst>
          </p:cNvPr>
          <p:cNvSpPr txBox="1"/>
          <p:nvPr/>
        </p:nvSpPr>
        <p:spPr>
          <a:xfrm>
            <a:off x="611218" y="714938"/>
            <a:ext cx="6096000" cy="326756"/>
          </a:xfrm>
          <a:prstGeom prst="rect">
            <a:avLst/>
          </a:prstGeom>
          <a:noFill/>
        </p:spPr>
        <p:txBody>
          <a:bodyPr wrap="square">
            <a:spAutoFit/>
          </a:bodyPr>
          <a:lstStyle/>
          <a:p>
            <a:pPr>
              <a:lnSpc>
                <a:spcPct val="120000"/>
              </a:lnSpc>
              <a:spcBef>
                <a:spcPts val="800"/>
              </a:spcBef>
              <a:spcAft>
                <a:spcPts val="1405"/>
              </a:spcAft>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1400" b="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D </a:t>
            </a:r>
            <a:r>
              <a:rPr lang="en-US" sz="1400" i="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Market Dynamics &amp; Outliers</a:t>
            </a:r>
          </a:p>
        </p:txBody>
      </p:sp>
      <p:pic>
        <p:nvPicPr>
          <p:cNvPr id="14" name="Picture 13" descr="A graph of a normal distribution&#10;&#10;AI-generated content may be incorrect.">
            <a:extLst>
              <a:ext uri="{FF2B5EF4-FFF2-40B4-BE49-F238E27FC236}">
                <a16:creationId xmlns:a16="http://schemas.microsoft.com/office/drawing/2014/main" id="{717A1223-939C-5C03-22C9-FE48FBCB4A26}"/>
              </a:ext>
            </a:extLst>
          </p:cNvPr>
          <p:cNvPicPr>
            <a:picLocks noChangeAspect="1"/>
          </p:cNvPicPr>
          <p:nvPr/>
        </p:nvPicPr>
        <p:blipFill>
          <a:blip r:embed="rId2"/>
          <a:stretch>
            <a:fillRect/>
          </a:stretch>
        </p:blipFill>
        <p:spPr>
          <a:xfrm>
            <a:off x="2845874" y="1603899"/>
            <a:ext cx="6500251" cy="2881705"/>
          </a:xfrm>
          <a:prstGeom prst="rect">
            <a:avLst/>
          </a:prstGeom>
        </p:spPr>
      </p:pic>
      <p:sp>
        <p:nvSpPr>
          <p:cNvPr id="3" name="Rectangle 1">
            <a:extLst>
              <a:ext uri="{FF2B5EF4-FFF2-40B4-BE49-F238E27FC236}">
                <a16:creationId xmlns:a16="http://schemas.microsoft.com/office/drawing/2014/main" id="{3516937B-7889-1B4A-DBC4-58FED6FCD2F0}"/>
              </a:ext>
            </a:extLst>
          </p:cNvPr>
          <p:cNvSpPr>
            <a:spLocks noChangeArrowheads="1"/>
          </p:cNvSpPr>
          <p:nvPr/>
        </p:nvSpPr>
        <p:spPr bwMode="auto">
          <a:xfrm>
            <a:off x="3114012" y="4937611"/>
            <a:ext cx="623211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Arial" panose="020B0604020202020204" pitchFamily="34" charset="0"/>
              </a:rPr>
              <a:t>Any rent above </a:t>
            </a:r>
            <a:r>
              <a:rPr kumimoji="0" lang="en-US" altLang="en-US" sz="1400" b="1" i="0" u="none" strike="noStrike" cap="none" normalizeH="0" baseline="0" dirty="0">
                <a:ln>
                  <a:noFill/>
                </a:ln>
                <a:solidFill>
                  <a:schemeClr val="tx1"/>
                </a:solidFill>
                <a:effectLst/>
                <a:latin typeface="Arial" panose="020B0604020202020204" pitchFamily="34" charset="0"/>
              </a:rPr>
              <a:t>Rs 2,886,918</a:t>
            </a:r>
            <a:r>
              <a:rPr kumimoji="0" lang="en-US" altLang="en-US" sz="1400" b="0" i="0" u="none" strike="noStrike" cap="none" normalizeH="0" baseline="0" dirty="0">
                <a:ln>
                  <a:noFill/>
                </a:ln>
                <a:solidFill>
                  <a:schemeClr val="tx1"/>
                </a:solidFill>
                <a:effectLst/>
                <a:latin typeface="Arial" panose="020B0604020202020204" pitchFamily="34" charset="0"/>
              </a:rPr>
              <a:t> is considered an outlier in this dataset. The four outlier properties are priced at </a:t>
            </a:r>
            <a:r>
              <a:rPr kumimoji="0" lang="en-US" altLang="en-US" sz="1400" b="1" i="0" u="none" strike="noStrike" cap="none" normalizeH="0" baseline="0" dirty="0">
                <a:ln>
                  <a:noFill/>
                </a:ln>
                <a:solidFill>
                  <a:schemeClr val="tx1"/>
                </a:solidFill>
                <a:effectLst/>
                <a:latin typeface="Arial" panose="020B0604020202020204" pitchFamily="34" charset="0"/>
              </a:rPr>
              <a:t>Rs 2.92M, Rs 2.94M, Rs 3.03M, and Rs 4.01M</a:t>
            </a:r>
            <a:r>
              <a:rPr kumimoji="0" lang="en-US" altLang="en-US" sz="1400" b="0" i="0" u="none" strike="noStrike" cap="none" normalizeH="0" baseline="0" dirty="0">
                <a:ln>
                  <a:noFill/>
                </a:ln>
                <a:solidFill>
                  <a:schemeClr val="tx1"/>
                </a:solidFill>
                <a:effectLst/>
                <a:latin typeface="Arial" panose="020B0604020202020204" pitchFamily="34" charset="0"/>
              </a:rPr>
              <a:t>. All four of these high-priced outliers are identified as </a:t>
            </a:r>
            <a:r>
              <a:rPr kumimoji="0" lang="en-US" altLang="en-US" sz="1400" b="1" i="0" u="none" strike="noStrike" cap="none" normalizeH="0" baseline="0" dirty="0">
                <a:ln>
                  <a:noFill/>
                </a:ln>
                <a:solidFill>
                  <a:schemeClr val="tx1"/>
                </a:solidFill>
                <a:effectLst/>
                <a:latin typeface="Arial" panose="020B0604020202020204" pitchFamily="34" charset="0"/>
              </a:rPr>
              <a:t>Condos</a:t>
            </a:r>
            <a:r>
              <a:rPr kumimoji="0" lang="en-US" altLang="en-US" sz="1400" b="0" i="0" u="none" strike="noStrike" cap="none" normalizeH="0" baseline="0" dirty="0">
                <a:ln>
                  <a:noFill/>
                </a:ln>
                <a:solidFill>
                  <a:schemeClr val="tx1"/>
                </a:solidFill>
                <a:effectLst/>
                <a:latin typeface="Arial" panose="020B0604020202020204" pitchFamily="34" charset="0"/>
              </a:rPr>
              <a:t>, suggesting that luxury condominiums are driving the extreme upper end of the rental market.</a:t>
            </a:r>
          </a:p>
        </p:txBody>
      </p:sp>
    </p:spTree>
    <p:extLst>
      <p:ext uri="{BB962C8B-B14F-4D97-AF65-F5344CB8AC3E}">
        <p14:creationId xmlns:p14="http://schemas.microsoft.com/office/powerpoint/2010/main" val="4119978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EE129-9039-1F42-2ADD-B1CD31265A3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47C110-D3CE-C2BC-7DB8-E8124CC369DF}"/>
              </a:ext>
            </a:extLst>
          </p:cNvPr>
          <p:cNvSpPr txBox="1"/>
          <p:nvPr/>
        </p:nvSpPr>
        <p:spPr>
          <a:xfrm>
            <a:off x="561975" y="152733"/>
            <a:ext cx="6029325" cy="658129"/>
          </a:xfrm>
          <a:prstGeom prst="rect">
            <a:avLst/>
          </a:prstGeom>
          <a:noFill/>
        </p:spPr>
        <p:txBody>
          <a:bodyPr wrap="square">
            <a:spAutoFit/>
          </a:bodyPr>
          <a:lstStyle/>
          <a:p>
            <a:pPr marR="0" lvl="0" fontAlgn="base">
              <a:lnSpc>
                <a:spcPct val="150000"/>
              </a:lnSpc>
              <a:spcBef>
                <a:spcPts val="800"/>
              </a:spcBef>
              <a:spcAft>
                <a:spcPts val="1595"/>
              </a:spcAft>
              <a:buClr>
                <a:srgbClr val="000000"/>
              </a:buClr>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2800" b="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a:t>
            </a:r>
            <a:r>
              <a:rPr lang="en-US" sz="2800"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Explorative Data </a:t>
            </a:r>
            <a:r>
              <a:rPr lang="en-US" sz="2800" i="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Analysis</a:t>
            </a:r>
          </a:p>
        </p:txBody>
      </p:sp>
      <p:sp>
        <p:nvSpPr>
          <p:cNvPr id="4" name="Oval 3">
            <a:extLst>
              <a:ext uri="{FF2B5EF4-FFF2-40B4-BE49-F238E27FC236}">
                <a16:creationId xmlns:a16="http://schemas.microsoft.com/office/drawing/2014/main" id="{780B7D16-083D-12A2-CA14-BC1B783C91F7}"/>
              </a:ext>
            </a:extLst>
          </p:cNvPr>
          <p:cNvSpPr/>
          <p:nvPr/>
        </p:nvSpPr>
        <p:spPr>
          <a:xfrm>
            <a:off x="12333438"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C</a:t>
            </a:r>
          </a:p>
        </p:txBody>
      </p:sp>
      <p:cxnSp>
        <p:nvCxnSpPr>
          <p:cNvPr id="5" name="Straight Connector 4">
            <a:extLst>
              <a:ext uri="{FF2B5EF4-FFF2-40B4-BE49-F238E27FC236}">
                <a16:creationId xmlns:a16="http://schemas.microsoft.com/office/drawing/2014/main" id="{AEE949EF-EEE2-1F5B-2CF1-E6EEFDBCAC45}"/>
              </a:ext>
            </a:extLst>
          </p:cNvPr>
          <p:cNvCxnSpPr>
            <a:cxnSpLocks/>
          </p:cNvCxnSpPr>
          <p:nvPr/>
        </p:nvCxnSpPr>
        <p:spPr>
          <a:xfrm flipV="1">
            <a:off x="12989407" y="629544"/>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B906A513-08FB-A160-C108-88568D30BF8C}"/>
              </a:ext>
            </a:extLst>
          </p:cNvPr>
          <p:cNvSpPr/>
          <p:nvPr/>
        </p:nvSpPr>
        <p:spPr>
          <a:xfrm>
            <a:off x="12632846" y="301561"/>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A</a:t>
            </a:r>
          </a:p>
        </p:txBody>
      </p:sp>
      <p:cxnSp>
        <p:nvCxnSpPr>
          <p:cNvPr id="7" name="Straight Connector 6">
            <a:extLst>
              <a:ext uri="{FF2B5EF4-FFF2-40B4-BE49-F238E27FC236}">
                <a16:creationId xmlns:a16="http://schemas.microsoft.com/office/drawing/2014/main" id="{FB3E7FF0-AA84-ADA0-7423-CD981878D6FB}"/>
              </a:ext>
            </a:extLst>
          </p:cNvPr>
          <p:cNvCxnSpPr>
            <a:stCxn id="6" idx="6"/>
          </p:cNvCxnSpPr>
          <p:nvPr/>
        </p:nvCxnSpPr>
        <p:spPr>
          <a:xfrm flipV="1">
            <a:off x="13288815" y="629545"/>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B465CCC4-4F72-39F1-AD60-D4291F2FC9EC}"/>
              </a:ext>
            </a:extLst>
          </p:cNvPr>
          <p:cNvSpPr/>
          <p:nvPr/>
        </p:nvSpPr>
        <p:spPr>
          <a:xfrm>
            <a:off x="10895163"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B</a:t>
            </a:r>
          </a:p>
        </p:txBody>
      </p:sp>
      <p:cxnSp>
        <p:nvCxnSpPr>
          <p:cNvPr id="9" name="Straight Connector 8">
            <a:extLst>
              <a:ext uri="{FF2B5EF4-FFF2-40B4-BE49-F238E27FC236}">
                <a16:creationId xmlns:a16="http://schemas.microsoft.com/office/drawing/2014/main" id="{0E4981CA-2402-2C3B-7DD5-06CD7A5F0991}"/>
              </a:ext>
            </a:extLst>
          </p:cNvPr>
          <p:cNvCxnSpPr>
            <a:stCxn id="8" idx="6"/>
          </p:cNvCxnSpPr>
          <p:nvPr/>
        </p:nvCxnSpPr>
        <p:spPr>
          <a:xfrm flipV="1">
            <a:off x="11551132"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A497030-E3E5-C040-7FCD-98DF7B4AA8D4}"/>
              </a:ext>
            </a:extLst>
          </p:cNvPr>
          <p:cNvSpPr txBox="1"/>
          <p:nvPr/>
        </p:nvSpPr>
        <p:spPr>
          <a:xfrm>
            <a:off x="611218" y="714938"/>
            <a:ext cx="6096000" cy="326756"/>
          </a:xfrm>
          <a:prstGeom prst="rect">
            <a:avLst/>
          </a:prstGeom>
          <a:noFill/>
        </p:spPr>
        <p:txBody>
          <a:bodyPr wrap="square">
            <a:spAutoFit/>
          </a:bodyPr>
          <a:lstStyle/>
          <a:p>
            <a:pPr>
              <a:lnSpc>
                <a:spcPct val="120000"/>
              </a:lnSpc>
              <a:spcBef>
                <a:spcPts val="800"/>
              </a:spcBef>
              <a:spcAft>
                <a:spcPts val="1405"/>
              </a:spcAft>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1400" b="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D </a:t>
            </a:r>
            <a:r>
              <a:rPr lang="en-US" sz="1400" i="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Market Dynamics &amp; Outliers</a:t>
            </a:r>
          </a:p>
        </p:txBody>
      </p:sp>
      <p:pic>
        <p:nvPicPr>
          <p:cNvPr id="11" name="Picture 10" descr="A graph of different colored lines&#10;&#10;AI-generated content may be incorrect.">
            <a:extLst>
              <a:ext uri="{FF2B5EF4-FFF2-40B4-BE49-F238E27FC236}">
                <a16:creationId xmlns:a16="http://schemas.microsoft.com/office/drawing/2014/main" id="{8EC29E6B-B2D4-CE4E-D291-2F90F825BDA5}"/>
              </a:ext>
            </a:extLst>
          </p:cNvPr>
          <p:cNvPicPr>
            <a:picLocks noChangeAspect="1"/>
          </p:cNvPicPr>
          <p:nvPr/>
        </p:nvPicPr>
        <p:blipFill>
          <a:blip r:embed="rId2"/>
          <a:stretch>
            <a:fillRect/>
          </a:stretch>
        </p:blipFill>
        <p:spPr>
          <a:xfrm>
            <a:off x="939581" y="1867992"/>
            <a:ext cx="5371571" cy="3545166"/>
          </a:xfrm>
          <a:prstGeom prst="rect">
            <a:avLst/>
          </a:prstGeom>
        </p:spPr>
      </p:pic>
      <p:sp>
        <p:nvSpPr>
          <p:cNvPr id="3" name="Rectangle 1">
            <a:extLst>
              <a:ext uri="{FF2B5EF4-FFF2-40B4-BE49-F238E27FC236}">
                <a16:creationId xmlns:a16="http://schemas.microsoft.com/office/drawing/2014/main" id="{4865E140-77CF-2575-7AF8-6FE512C4C396}"/>
              </a:ext>
            </a:extLst>
          </p:cNvPr>
          <p:cNvSpPr>
            <a:spLocks noChangeArrowheads="1"/>
          </p:cNvSpPr>
          <p:nvPr/>
        </p:nvSpPr>
        <p:spPr bwMode="auto">
          <a:xfrm>
            <a:off x="7228114" y="1814174"/>
            <a:ext cx="4162697"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rPr>
              <a:t>Uptown (r = 0.10) &amp; Suburbs (r = 0.13)</a:t>
            </a:r>
            <a:r>
              <a:rPr kumimoji="0" lang="en-US" altLang="en-US" sz="1200" b="0" i="0" u="none" strike="noStrike" cap="none" normalizeH="0" baseline="0" dirty="0">
                <a:ln>
                  <a:noFill/>
                </a:ln>
                <a:solidFill>
                  <a:schemeClr val="tx1"/>
                </a:solidFill>
                <a:effectLst/>
              </a:rPr>
              <a:t> neighborhoods show almost </a:t>
            </a:r>
            <a:r>
              <a:rPr kumimoji="0" lang="en-US" altLang="en-US" sz="1200" b="1" i="0" u="none" strike="noStrike" cap="none" normalizeH="0" baseline="0" dirty="0">
                <a:ln>
                  <a:noFill/>
                </a:ln>
                <a:solidFill>
                  <a:schemeClr val="tx1"/>
                </a:solidFill>
                <a:effectLst/>
              </a:rPr>
              <a:t>no correlation</a:t>
            </a:r>
            <a:r>
              <a:rPr kumimoji="0" lang="en-US" altLang="en-US" sz="1200" b="0" i="0" u="none" strike="noStrike" cap="none" normalizeH="0" baseline="0" dirty="0">
                <a:ln>
                  <a:noFill/>
                </a:ln>
                <a:solidFill>
                  <a:schemeClr val="tx1"/>
                </a:solidFill>
                <a:effectLst/>
              </a:rPr>
              <a:t> between size and price. The trend lines are nearly flat, meaning a tiny apartment can cost just as much as a huge one. </a:t>
            </a:r>
            <a:r>
              <a:rPr kumimoji="0" lang="en-US" altLang="en-US" sz="1200" b="1" i="0" u="none" strike="noStrike" cap="none" normalizeH="0" baseline="0" dirty="0">
                <a:ln>
                  <a:noFill/>
                </a:ln>
                <a:solidFill>
                  <a:schemeClr val="tx1"/>
                </a:solidFill>
                <a:effectLst/>
              </a:rPr>
              <a:t>Downtown (r = 0.49)</a:t>
            </a:r>
            <a:r>
              <a:rPr kumimoji="0" lang="en-US" altLang="en-US" sz="1200" b="0" i="0" u="none" strike="noStrike" cap="none" normalizeH="0" baseline="0" dirty="0">
                <a:ln>
                  <a:noFill/>
                </a:ln>
                <a:solidFill>
                  <a:schemeClr val="tx1"/>
                </a:solidFill>
                <a:effectLst/>
              </a:rPr>
              <a:t> Shows the strongest alignment but still weak correlation. Generally, as size goes up, price goes up here, likely due to the extremely high price per </a:t>
            </a:r>
            <a:r>
              <a:rPr kumimoji="0" lang="en-US" altLang="en-US" sz="1200" b="0" i="0" u="none" strike="noStrike" cap="none" normalizeH="0" baseline="0" dirty="0" err="1">
                <a:ln>
                  <a:noFill/>
                </a:ln>
                <a:solidFill>
                  <a:schemeClr val="tx1"/>
                </a:solidFill>
                <a:effectLst/>
              </a:rPr>
              <a:t>sqft</a:t>
            </a:r>
            <a:r>
              <a:rPr kumimoji="0" lang="en-US" altLang="en-US" sz="1200" b="0" i="0" u="none" strike="noStrike" cap="none" normalizeH="0" baseline="0" dirty="0">
                <a:ln>
                  <a:noFill/>
                </a:ln>
                <a:solidFill>
                  <a:schemeClr val="tx1"/>
                </a:solidFill>
                <a:effectLst/>
              </a:rPr>
              <a:t> (Rs 1,242).</a:t>
            </a:r>
          </a:p>
        </p:txBody>
      </p:sp>
      <p:sp>
        <p:nvSpPr>
          <p:cNvPr id="13" name="TextBox 12">
            <a:extLst>
              <a:ext uri="{FF2B5EF4-FFF2-40B4-BE49-F238E27FC236}">
                <a16:creationId xmlns:a16="http://schemas.microsoft.com/office/drawing/2014/main" id="{0DA6AE05-A6C6-90B9-5FEB-4128BBAF2AE9}"/>
              </a:ext>
            </a:extLst>
          </p:cNvPr>
          <p:cNvSpPr txBox="1"/>
          <p:nvPr/>
        </p:nvSpPr>
        <p:spPr>
          <a:xfrm>
            <a:off x="7228113" y="3658832"/>
            <a:ext cx="4162697" cy="1754326"/>
          </a:xfrm>
          <a:prstGeom prst="rect">
            <a:avLst/>
          </a:prstGeom>
          <a:noFill/>
        </p:spPr>
        <p:txBody>
          <a:bodyPr wrap="square">
            <a:spAutoFit/>
          </a:bodyPr>
          <a:lstStyle/>
          <a:p>
            <a:pPr algn="just"/>
            <a:r>
              <a:rPr lang="en-US" sz="1200" dirty="0"/>
              <a:t>Since the market here doesn't efficiently price space, look for </a:t>
            </a:r>
            <a:r>
              <a:rPr lang="en-US" sz="1200" b="1" dirty="0"/>
              <a:t>arbitrage opportunities. </a:t>
            </a:r>
            <a:r>
              <a:rPr lang="en-US" sz="1200" dirty="0"/>
              <a:t>Large apartments that are underpriced simply because the market isn't strictly paying for size. You can likely find massive units for the same price as small ones. In these neighborhoods, adding square footage won't necessarily increase rental yield. Instead, invest capital in </a:t>
            </a:r>
            <a:r>
              <a:rPr lang="en-US" sz="1200" b="1" dirty="0"/>
              <a:t>interior upgrades, furnishings, or modern amenities</a:t>
            </a:r>
            <a:r>
              <a:rPr lang="en-US" sz="1200" dirty="0"/>
              <a:t>, as these subjective factors are likely what is actually driving the price variance.</a:t>
            </a:r>
          </a:p>
        </p:txBody>
      </p:sp>
    </p:spTree>
    <p:extLst>
      <p:ext uri="{BB962C8B-B14F-4D97-AF65-F5344CB8AC3E}">
        <p14:creationId xmlns:p14="http://schemas.microsoft.com/office/powerpoint/2010/main" val="3014918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F29DE-F2DB-A104-DF9D-81EF0CE74DA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5050C03-4F75-B844-450D-0835858D770C}"/>
              </a:ext>
            </a:extLst>
          </p:cNvPr>
          <p:cNvSpPr txBox="1"/>
          <p:nvPr/>
        </p:nvSpPr>
        <p:spPr>
          <a:xfrm>
            <a:off x="561975" y="152733"/>
            <a:ext cx="6029325" cy="658129"/>
          </a:xfrm>
          <a:prstGeom prst="rect">
            <a:avLst/>
          </a:prstGeom>
          <a:noFill/>
        </p:spPr>
        <p:txBody>
          <a:bodyPr wrap="square">
            <a:spAutoFit/>
          </a:bodyPr>
          <a:lstStyle/>
          <a:p>
            <a:pPr marR="0" lvl="0" fontAlgn="base">
              <a:lnSpc>
                <a:spcPct val="150000"/>
              </a:lnSpc>
              <a:spcBef>
                <a:spcPts val="800"/>
              </a:spcBef>
              <a:spcAft>
                <a:spcPts val="1595"/>
              </a:spcAft>
              <a:buClr>
                <a:srgbClr val="000000"/>
              </a:buClr>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2800" b="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a:t>
            </a:r>
            <a:r>
              <a:rPr lang="en-US" sz="2800"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Explorative Data </a:t>
            </a:r>
            <a:r>
              <a:rPr lang="en-US" sz="2800" i="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Analysis</a:t>
            </a:r>
          </a:p>
        </p:txBody>
      </p:sp>
      <p:sp>
        <p:nvSpPr>
          <p:cNvPr id="4" name="Oval 3">
            <a:extLst>
              <a:ext uri="{FF2B5EF4-FFF2-40B4-BE49-F238E27FC236}">
                <a16:creationId xmlns:a16="http://schemas.microsoft.com/office/drawing/2014/main" id="{8781C344-F5F3-9354-D390-04830070A74C}"/>
              </a:ext>
            </a:extLst>
          </p:cNvPr>
          <p:cNvSpPr/>
          <p:nvPr/>
        </p:nvSpPr>
        <p:spPr>
          <a:xfrm>
            <a:off x="12333438"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A</a:t>
            </a:r>
          </a:p>
        </p:txBody>
      </p:sp>
      <p:cxnSp>
        <p:nvCxnSpPr>
          <p:cNvPr id="5" name="Straight Connector 4">
            <a:extLst>
              <a:ext uri="{FF2B5EF4-FFF2-40B4-BE49-F238E27FC236}">
                <a16:creationId xmlns:a16="http://schemas.microsoft.com/office/drawing/2014/main" id="{9267E5D3-8EC6-4461-6BA0-2AED29CAB9DA}"/>
              </a:ext>
            </a:extLst>
          </p:cNvPr>
          <p:cNvCxnSpPr>
            <a:cxnSpLocks/>
          </p:cNvCxnSpPr>
          <p:nvPr/>
        </p:nvCxnSpPr>
        <p:spPr>
          <a:xfrm flipV="1">
            <a:off x="12989407" y="629544"/>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047A3DB4-5260-EF9C-7A25-4DE69D9035EF}"/>
              </a:ext>
            </a:extLst>
          </p:cNvPr>
          <p:cNvSpPr/>
          <p:nvPr/>
        </p:nvSpPr>
        <p:spPr>
          <a:xfrm>
            <a:off x="12632846" y="301561"/>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B</a:t>
            </a:r>
          </a:p>
        </p:txBody>
      </p:sp>
      <p:cxnSp>
        <p:nvCxnSpPr>
          <p:cNvPr id="7" name="Straight Connector 6">
            <a:extLst>
              <a:ext uri="{FF2B5EF4-FFF2-40B4-BE49-F238E27FC236}">
                <a16:creationId xmlns:a16="http://schemas.microsoft.com/office/drawing/2014/main" id="{5EA52499-8B94-DD3F-BCA8-E0780C793958}"/>
              </a:ext>
            </a:extLst>
          </p:cNvPr>
          <p:cNvCxnSpPr>
            <a:stCxn id="6" idx="6"/>
          </p:cNvCxnSpPr>
          <p:nvPr/>
        </p:nvCxnSpPr>
        <p:spPr>
          <a:xfrm flipV="1">
            <a:off x="13288815" y="629545"/>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211FAC8F-59DE-1D34-023C-B1A5753DD074}"/>
              </a:ext>
            </a:extLst>
          </p:cNvPr>
          <p:cNvSpPr/>
          <p:nvPr/>
        </p:nvSpPr>
        <p:spPr>
          <a:xfrm>
            <a:off x="10895163"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C</a:t>
            </a:r>
          </a:p>
        </p:txBody>
      </p:sp>
      <p:cxnSp>
        <p:nvCxnSpPr>
          <p:cNvPr id="9" name="Straight Connector 8">
            <a:extLst>
              <a:ext uri="{FF2B5EF4-FFF2-40B4-BE49-F238E27FC236}">
                <a16:creationId xmlns:a16="http://schemas.microsoft.com/office/drawing/2014/main" id="{8EF485B5-52A2-8791-B9D2-45BC80AA472A}"/>
              </a:ext>
            </a:extLst>
          </p:cNvPr>
          <p:cNvCxnSpPr>
            <a:stCxn id="8" idx="6"/>
          </p:cNvCxnSpPr>
          <p:nvPr/>
        </p:nvCxnSpPr>
        <p:spPr>
          <a:xfrm flipV="1">
            <a:off x="11551132"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9A1A627-D4C4-797F-0811-0984AEFBAF99}"/>
              </a:ext>
            </a:extLst>
          </p:cNvPr>
          <p:cNvSpPr txBox="1"/>
          <p:nvPr/>
        </p:nvSpPr>
        <p:spPr>
          <a:xfrm>
            <a:off x="611218" y="714938"/>
            <a:ext cx="6096000" cy="326756"/>
          </a:xfrm>
          <a:prstGeom prst="rect">
            <a:avLst/>
          </a:prstGeom>
          <a:noFill/>
        </p:spPr>
        <p:txBody>
          <a:bodyPr wrap="square">
            <a:spAutoFit/>
          </a:bodyPr>
          <a:lstStyle/>
          <a:p>
            <a:pPr>
              <a:lnSpc>
                <a:spcPct val="120000"/>
              </a:lnSpc>
              <a:spcBef>
                <a:spcPts val="800"/>
              </a:spcBef>
              <a:spcAft>
                <a:spcPts val="1405"/>
              </a:spcAft>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1400" b="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D </a:t>
            </a:r>
            <a:r>
              <a:rPr lang="en-US" sz="1400" i="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Market Dynamics &amp; Outliers</a:t>
            </a:r>
          </a:p>
        </p:txBody>
      </p:sp>
      <p:pic>
        <p:nvPicPr>
          <p:cNvPr id="11" name="Picture 10" descr="A close-up of a graph&#10;&#10;AI-generated content may be incorrect.">
            <a:extLst>
              <a:ext uri="{FF2B5EF4-FFF2-40B4-BE49-F238E27FC236}">
                <a16:creationId xmlns:a16="http://schemas.microsoft.com/office/drawing/2014/main" id="{F3F97B8F-D4CB-AE4E-5360-0E110AB3A38E}"/>
              </a:ext>
            </a:extLst>
          </p:cNvPr>
          <p:cNvPicPr>
            <a:picLocks noChangeAspect="1"/>
          </p:cNvPicPr>
          <p:nvPr/>
        </p:nvPicPr>
        <p:blipFill>
          <a:blip r:embed="rId2"/>
          <a:stretch>
            <a:fillRect/>
          </a:stretch>
        </p:blipFill>
        <p:spPr>
          <a:xfrm>
            <a:off x="561974" y="1460981"/>
            <a:ext cx="6490559" cy="2866150"/>
          </a:xfrm>
          <a:prstGeom prst="rect">
            <a:avLst/>
          </a:prstGeom>
        </p:spPr>
      </p:pic>
      <p:sp>
        <p:nvSpPr>
          <p:cNvPr id="12" name="Rectangle 2">
            <a:extLst>
              <a:ext uri="{FF2B5EF4-FFF2-40B4-BE49-F238E27FC236}">
                <a16:creationId xmlns:a16="http://schemas.microsoft.com/office/drawing/2014/main" id="{989CB206-91D6-111B-9EC3-6BEDF3EA87A9}"/>
              </a:ext>
            </a:extLst>
          </p:cNvPr>
          <p:cNvSpPr>
            <a:spLocks noChangeArrowheads="1"/>
          </p:cNvSpPr>
          <p:nvPr/>
        </p:nvSpPr>
        <p:spPr bwMode="auto">
          <a:xfrm>
            <a:off x="781569" y="4619833"/>
            <a:ext cx="6054659"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lang="en-US" altLang="en-US" sz="1200" b="1" dirty="0"/>
              <a:t>T</a:t>
            </a:r>
            <a:r>
              <a:rPr kumimoji="0" lang="en-US" altLang="en-US" sz="1200" b="1" i="0" u="none" strike="noStrike" cap="none" normalizeH="0" baseline="0" dirty="0">
                <a:ln>
                  <a:noFill/>
                </a:ln>
                <a:solidFill>
                  <a:schemeClr val="tx1"/>
                </a:solidFill>
                <a:effectLst/>
              </a:rPr>
              <a:t>here is a clear trend,</a:t>
            </a:r>
            <a:r>
              <a:rPr kumimoji="0" lang="en-US" altLang="en-US" sz="1200" b="0" i="0" u="none" strike="noStrike" cap="none" normalizeH="0" baseline="0" dirty="0">
                <a:ln>
                  <a:noFill/>
                </a:ln>
                <a:solidFill>
                  <a:schemeClr val="tx1"/>
                </a:solidFill>
                <a:effectLst/>
              </a:rPr>
              <a:t> Rental prices generally </a:t>
            </a:r>
            <a:r>
              <a:rPr kumimoji="0" lang="en-US" altLang="en-US" sz="1200" b="1" i="0" u="none" strike="noStrike" cap="none" normalizeH="0" baseline="0" dirty="0">
                <a:ln>
                  <a:noFill/>
                </a:ln>
                <a:solidFill>
                  <a:schemeClr val="tx1"/>
                </a:solidFill>
                <a:effectLst/>
              </a:rPr>
              <a:t>decrease</a:t>
            </a:r>
            <a:r>
              <a:rPr kumimoji="0" lang="en-US" altLang="en-US" sz="1200" b="0" i="0" u="none" strike="noStrike" cap="none" normalizeH="0" baseline="0" dirty="0">
                <a:ln>
                  <a:noFill/>
                </a:ln>
                <a:solidFill>
                  <a:schemeClr val="tx1"/>
                </a:solidFill>
                <a:effectLst/>
              </a:rPr>
              <a:t> as you move further away from the city center. The data shows a "negative correlation" (r=−0.25), meaning distance acts as a discount factor.</a:t>
            </a:r>
            <a:r>
              <a:rPr lang="en-US" altLang="en-US" sz="1200" dirty="0"/>
              <a:t> </a:t>
            </a:r>
            <a:r>
              <a:rPr kumimoji="0" lang="en-US" altLang="en-US" sz="1200" b="0" i="0" u="none" strike="noStrike" cap="none" normalizeH="0" baseline="0" dirty="0">
                <a:ln>
                  <a:noFill/>
                </a:ln>
                <a:solidFill>
                  <a:schemeClr val="tx1"/>
                </a:solidFill>
                <a:effectLst/>
              </a:rPr>
              <a:t>Specifically, for every additional kilometer a tenant moves away from the center, the rent drops by approximately </a:t>
            </a:r>
            <a:r>
              <a:rPr kumimoji="0" lang="en-US" altLang="en-US" sz="1200" b="1" i="0" u="none" strike="noStrike" cap="none" normalizeH="0" baseline="0" dirty="0">
                <a:ln>
                  <a:noFill/>
                </a:ln>
                <a:solidFill>
                  <a:schemeClr val="tx1"/>
                </a:solidFill>
                <a:effectLst/>
              </a:rPr>
              <a:t>Rs 38,097</a:t>
            </a:r>
            <a:r>
              <a:rPr kumimoji="0" lang="en-US" altLang="en-US" sz="1200" b="0" i="0" u="none" strike="noStrike" cap="none" normalizeH="0" baseline="0" dirty="0">
                <a:ln>
                  <a:noFill/>
                </a:ln>
                <a:solidFill>
                  <a:schemeClr val="tx1"/>
                </a:solidFill>
                <a:effectLst/>
              </a:rPr>
              <a:t> on average. The price drop is steepest immediately after the city center. The </a:t>
            </a:r>
            <a:r>
              <a:rPr kumimoji="0" lang="en-US" altLang="en-US" sz="1200" b="1" i="0" u="none" strike="noStrike" cap="none" normalizeH="0" baseline="0" dirty="0">
                <a:ln>
                  <a:noFill/>
                </a:ln>
                <a:solidFill>
                  <a:schemeClr val="tx1"/>
                </a:solidFill>
                <a:effectLst/>
              </a:rPr>
              <a:t>0-3 km zone</a:t>
            </a:r>
            <a:r>
              <a:rPr kumimoji="0" lang="en-US" altLang="en-US" sz="1200" b="0" i="0" u="none" strike="noStrike" cap="none" normalizeH="0" baseline="0" dirty="0">
                <a:ln>
                  <a:noFill/>
                </a:ln>
                <a:solidFill>
                  <a:schemeClr val="tx1"/>
                </a:solidFill>
                <a:effectLst/>
              </a:rPr>
              <a:t> is the most expensive (Rs 1.47M), while the </a:t>
            </a:r>
            <a:r>
              <a:rPr kumimoji="0" lang="en-US" altLang="en-US" sz="1200" b="1" i="0" u="none" strike="noStrike" cap="none" normalizeH="0" baseline="0" dirty="0">
                <a:ln>
                  <a:noFill/>
                </a:ln>
                <a:solidFill>
                  <a:schemeClr val="tx1"/>
                </a:solidFill>
                <a:effectLst/>
              </a:rPr>
              <a:t>9-12 km zone</a:t>
            </a:r>
            <a:r>
              <a:rPr kumimoji="0" lang="en-US" altLang="en-US" sz="1200" b="0" i="0" u="none" strike="noStrike" cap="none" normalizeH="0" baseline="0" dirty="0">
                <a:ln>
                  <a:noFill/>
                </a:ln>
                <a:solidFill>
                  <a:schemeClr val="tx1"/>
                </a:solidFill>
                <a:effectLst/>
              </a:rPr>
              <a:t> is the cheapest (Rs 1.01M). However, prices flatten out in the middle (3-9 km), showing little difference in that range.</a:t>
            </a:r>
          </a:p>
        </p:txBody>
      </p:sp>
      <p:sp>
        <p:nvSpPr>
          <p:cNvPr id="13" name="Rectangle 3">
            <a:extLst>
              <a:ext uri="{FF2B5EF4-FFF2-40B4-BE49-F238E27FC236}">
                <a16:creationId xmlns:a16="http://schemas.microsoft.com/office/drawing/2014/main" id="{FDCE9754-7D94-A0A4-8A5C-142D57744896}"/>
              </a:ext>
            </a:extLst>
          </p:cNvPr>
          <p:cNvSpPr>
            <a:spLocks noChangeArrowheads="1"/>
          </p:cNvSpPr>
          <p:nvPr/>
        </p:nvSpPr>
        <p:spPr bwMode="auto">
          <a:xfrm>
            <a:off x="8064138" y="2348019"/>
            <a:ext cx="3265714"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rPr>
              <a:t>Zone (3-6 km) </a:t>
            </a:r>
            <a:r>
              <a:rPr kumimoji="0" lang="en-US" altLang="en-US" sz="1200" b="0" i="0" u="none" strike="noStrike" cap="none" normalizeH="0" baseline="0" dirty="0">
                <a:ln>
                  <a:noFill/>
                </a:ln>
                <a:solidFill>
                  <a:schemeClr val="tx1"/>
                </a:solidFill>
                <a:effectLst/>
              </a:rPr>
              <a:t>area represents the "sweet spot" for value-driven tenants. It offers a massive discount compared to the city center (saving ~Rs 370k/month) without the long commute of the outer suburbs. It is likely the easiest zone to market.</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rPr>
              <a:t>6-9 km </a:t>
            </a:r>
            <a:r>
              <a:rPr lang="en-US" altLang="en-US" sz="1200" b="1" dirty="0"/>
              <a:t>z</a:t>
            </a:r>
            <a:r>
              <a:rPr kumimoji="0" lang="en-US" altLang="en-US" sz="1200" b="1" i="0" u="none" strike="noStrike" cap="none" normalizeH="0" baseline="0" dirty="0">
                <a:ln>
                  <a:noFill/>
                </a:ln>
                <a:solidFill>
                  <a:schemeClr val="tx1"/>
                </a:solidFill>
                <a:effectLst/>
              </a:rPr>
              <a:t>one </a:t>
            </a:r>
            <a:r>
              <a:rPr kumimoji="0" lang="en-US" altLang="en-US" sz="1200" b="0" i="0" u="none" strike="noStrike" cap="none" normalizeH="0" baseline="0" dirty="0">
                <a:ln>
                  <a:noFill/>
                </a:ln>
                <a:solidFill>
                  <a:schemeClr val="tx1"/>
                </a:solidFill>
                <a:effectLst/>
              </a:rPr>
              <a:t>appears to be a "dead zone" for value. It is actually slightly </a:t>
            </a:r>
            <a:r>
              <a:rPr kumimoji="0" lang="en-US" altLang="en-US" sz="1200" b="0" i="1" u="none" strike="noStrike" cap="none" normalizeH="0" baseline="0" dirty="0">
                <a:ln>
                  <a:noFill/>
                </a:ln>
                <a:solidFill>
                  <a:schemeClr val="tx1"/>
                </a:solidFill>
                <a:effectLst/>
              </a:rPr>
              <a:t>more</a:t>
            </a:r>
            <a:r>
              <a:rPr kumimoji="0" lang="en-US" altLang="en-US" sz="1200" b="0" i="0" u="none" strike="noStrike" cap="none" normalizeH="0" baseline="0" dirty="0">
                <a:ln>
                  <a:noFill/>
                </a:ln>
                <a:solidFill>
                  <a:schemeClr val="tx1"/>
                </a:solidFill>
                <a:effectLst/>
              </a:rPr>
              <a:t> expensive on average than the closer 3-6 km zone. Unless a property here has unique amenities, it will be hard to compete with closer properties that cost the same.</a:t>
            </a:r>
          </a:p>
        </p:txBody>
      </p:sp>
    </p:spTree>
    <p:extLst>
      <p:ext uri="{BB962C8B-B14F-4D97-AF65-F5344CB8AC3E}">
        <p14:creationId xmlns:p14="http://schemas.microsoft.com/office/powerpoint/2010/main" val="1662957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363C8-E7B0-0B54-4688-9643F092E6C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4D49BBD-2B13-B288-7358-B373D78E4412}"/>
              </a:ext>
            </a:extLst>
          </p:cNvPr>
          <p:cNvSpPr txBox="1"/>
          <p:nvPr/>
        </p:nvSpPr>
        <p:spPr>
          <a:xfrm>
            <a:off x="561975" y="152733"/>
            <a:ext cx="6029325" cy="658129"/>
          </a:xfrm>
          <a:prstGeom prst="rect">
            <a:avLst/>
          </a:prstGeom>
          <a:noFill/>
        </p:spPr>
        <p:txBody>
          <a:bodyPr wrap="square">
            <a:spAutoFit/>
          </a:bodyPr>
          <a:lstStyle/>
          <a:p>
            <a:pPr marR="0" lvl="0" fontAlgn="base">
              <a:lnSpc>
                <a:spcPct val="150000"/>
              </a:lnSpc>
              <a:spcBef>
                <a:spcPts val="800"/>
              </a:spcBef>
              <a:spcAft>
                <a:spcPts val="1595"/>
              </a:spcAft>
              <a:buClr>
                <a:srgbClr val="000000"/>
              </a:buClr>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2800" b="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a:t>
            </a:r>
            <a:r>
              <a:rPr lang="en-US" sz="2800"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Explorative Data </a:t>
            </a:r>
            <a:r>
              <a:rPr lang="en-US" sz="2800" i="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Analysis</a:t>
            </a:r>
          </a:p>
        </p:txBody>
      </p:sp>
      <p:sp>
        <p:nvSpPr>
          <p:cNvPr id="4" name="Oval 3">
            <a:extLst>
              <a:ext uri="{FF2B5EF4-FFF2-40B4-BE49-F238E27FC236}">
                <a16:creationId xmlns:a16="http://schemas.microsoft.com/office/drawing/2014/main" id="{A96C2B75-DDE8-04AD-76C7-D0EC26A282F8}"/>
              </a:ext>
            </a:extLst>
          </p:cNvPr>
          <p:cNvSpPr/>
          <p:nvPr/>
        </p:nvSpPr>
        <p:spPr>
          <a:xfrm>
            <a:off x="12333438"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B</a:t>
            </a:r>
          </a:p>
        </p:txBody>
      </p:sp>
      <p:cxnSp>
        <p:nvCxnSpPr>
          <p:cNvPr id="5" name="Straight Connector 4">
            <a:extLst>
              <a:ext uri="{FF2B5EF4-FFF2-40B4-BE49-F238E27FC236}">
                <a16:creationId xmlns:a16="http://schemas.microsoft.com/office/drawing/2014/main" id="{2E58FB6E-1D2A-78B0-8D0E-570A51E4F692}"/>
              </a:ext>
            </a:extLst>
          </p:cNvPr>
          <p:cNvCxnSpPr>
            <a:cxnSpLocks/>
          </p:cNvCxnSpPr>
          <p:nvPr/>
        </p:nvCxnSpPr>
        <p:spPr>
          <a:xfrm flipV="1">
            <a:off x="12989407" y="629544"/>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22977341-CBFC-6CA9-1E5A-5882AF2B10CA}"/>
              </a:ext>
            </a:extLst>
          </p:cNvPr>
          <p:cNvSpPr/>
          <p:nvPr/>
        </p:nvSpPr>
        <p:spPr>
          <a:xfrm>
            <a:off x="12632846" y="301561"/>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C</a:t>
            </a:r>
          </a:p>
        </p:txBody>
      </p:sp>
      <p:cxnSp>
        <p:nvCxnSpPr>
          <p:cNvPr id="7" name="Straight Connector 6">
            <a:extLst>
              <a:ext uri="{FF2B5EF4-FFF2-40B4-BE49-F238E27FC236}">
                <a16:creationId xmlns:a16="http://schemas.microsoft.com/office/drawing/2014/main" id="{C0803F51-DD57-52E2-637F-ED7D35F69224}"/>
              </a:ext>
            </a:extLst>
          </p:cNvPr>
          <p:cNvCxnSpPr>
            <a:stCxn id="6" idx="6"/>
          </p:cNvCxnSpPr>
          <p:nvPr/>
        </p:nvCxnSpPr>
        <p:spPr>
          <a:xfrm flipV="1">
            <a:off x="13288815" y="629545"/>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4D9EDC11-35CC-40E3-D4C9-10522470B1C6}"/>
              </a:ext>
            </a:extLst>
          </p:cNvPr>
          <p:cNvSpPr/>
          <p:nvPr/>
        </p:nvSpPr>
        <p:spPr>
          <a:xfrm>
            <a:off x="10895163"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A</a:t>
            </a:r>
          </a:p>
        </p:txBody>
      </p:sp>
      <p:cxnSp>
        <p:nvCxnSpPr>
          <p:cNvPr id="9" name="Straight Connector 8">
            <a:extLst>
              <a:ext uri="{FF2B5EF4-FFF2-40B4-BE49-F238E27FC236}">
                <a16:creationId xmlns:a16="http://schemas.microsoft.com/office/drawing/2014/main" id="{0D43C97A-F50B-ED4C-AA44-A4910CE0D545}"/>
              </a:ext>
            </a:extLst>
          </p:cNvPr>
          <p:cNvCxnSpPr>
            <a:stCxn id="8" idx="6"/>
          </p:cNvCxnSpPr>
          <p:nvPr/>
        </p:nvCxnSpPr>
        <p:spPr>
          <a:xfrm flipV="1">
            <a:off x="11551132"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7C71838-108D-FBB6-D3CB-A6B8E17B7AE6}"/>
              </a:ext>
            </a:extLst>
          </p:cNvPr>
          <p:cNvSpPr txBox="1"/>
          <p:nvPr/>
        </p:nvSpPr>
        <p:spPr>
          <a:xfrm>
            <a:off x="611218" y="714938"/>
            <a:ext cx="6096000" cy="326756"/>
          </a:xfrm>
          <a:prstGeom prst="rect">
            <a:avLst/>
          </a:prstGeom>
          <a:noFill/>
        </p:spPr>
        <p:txBody>
          <a:bodyPr wrap="square">
            <a:spAutoFit/>
          </a:bodyPr>
          <a:lstStyle/>
          <a:p>
            <a:pPr>
              <a:lnSpc>
                <a:spcPct val="120000"/>
              </a:lnSpc>
              <a:spcBef>
                <a:spcPts val="800"/>
              </a:spcBef>
              <a:spcAft>
                <a:spcPts val="1405"/>
              </a:spcAft>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1400" b="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D </a:t>
            </a:r>
            <a:r>
              <a:rPr lang="en-US" sz="1400" i="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Correlation &amp; Patterns</a:t>
            </a:r>
          </a:p>
        </p:txBody>
      </p:sp>
      <p:pic>
        <p:nvPicPr>
          <p:cNvPr id="11" name="Picture 10" descr="A graph showing a number of factors&#10;&#10;AI-generated content may be incorrect.">
            <a:extLst>
              <a:ext uri="{FF2B5EF4-FFF2-40B4-BE49-F238E27FC236}">
                <a16:creationId xmlns:a16="http://schemas.microsoft.com/office/drawing/2014/main" id="{FFDA691D-2467-BBB1-D014-C2289507CB92}"/>
              </a:ext>
            </a:extLst>
          </p:cNvPr>
          <p:cNvPicPr>
            <a:picLocks noChangeAspect="1"/>
          </p:cNvPicPr>
          <p:nvPr/>
        </p:nvPicPr>
        <p:blipFill>
          <a:blip r:embed="rId2"/>
          <a:stretch>
            <a:fillRect/>
          </a:stretch>
        </p:blipFill>
        <p:spPr>
          <a:xfrm>
            <a:off x="611218" y="1508435"/>
            <a:ext cx="4587799" cy="3045682"/>
          </a:xfrm>
          <a:prstGeom prst="rect">
            <a:avLst/>
          </a:prstGeom>
        </p:spPr>
      </p:pic>
      <p:pic>
        <p:nvPicPr>
          <p:cNvPr id="13" name="Picture 12" descr="A screenshot of a computer program&#10;&#10;AI-generated content may be incorrect.">
            <a:extLst>
              <a:ext uri="{FF2B5EF4-FFF2-40B4-BE49-F238E27FC236}">
                <a16:creationId xmlns:a16="http://schemas.microsoft.com/office/drawing/2014/main" id="{63344331-A7C6-D098-54BC-0556D7E1258B}"/>
              </a:ext>
            </a:extLst>
          </p:cNvPr>
          <p:cNvPicPr>
            <a:picLocks noChangeAspect="1"/>
          </p:cNvPicPr>
          <p:nvPr/>
        </p:nvPicPr>
        <p:blipFill>
          <a:blip r:embed="rId3"/>
          <a:stretch>
            <a:fillRect/>
          </a:stretch>
        </p:blipFill>
        <p:spPr>
          <a:xfrm>
            <a:off x="5225143" y="1603899"/>
            <a:ext cx="2353003" cy="1457528"/>
          </a:xfrm>
          <a:prstGeom prst="rect">
            <a:avLst/>
          </a:prstGeom>
        </p:spPr>
      </p:pic>
      <p:sp>
        <p:nvSpPr>
          <p:cNvPr id="3" name="Rectangle 1">
            <a:extLst>
              <a:ext uri="{FF2B5EF4-FFF2-40B4-BE49-F238E27FC236}">
                <a16:creationId xmlns:a16="http://schemas.microsoft.com/office/drawing/2014/main" id="{CE3600A0-20D3-7509-CA74-46CC905A9E2E}"/>
              </a:ext>
            </a:extLst>
          </p:cNvPr>
          <p:cNvSpPr>
            <a:spLocks noChangeArrowheads="1"/>
          </p:cNvSpPr>
          <p:nvPr/>
        </p:nvSpPr>
        <p:spPr bwMode="auto">
          <a:xfrm>
            <a:off x="1011884" y="4831238"/>
            <a:ext cx="6566262"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rPr>
              <a:t>The strongest driver of higher rent is the </a:t>
            </a:r>
            <a:r>
              <a:rPr kumimoji="0" lang="en-US" altLang="en-US" sz="1200" b="1" i="0" u="none" strike="noStrike" cap="none" normalizeH="0" baseline="0" dirty="0">
                <a:ln>
                  <a:noFill/>
                </a:ln>
                <a:solidFill>
                  <a:schemeClr val="tx1"/>
                </a:solidFill>
                <a:effectLst/>
              </a:rPr>
              <a:t>Number of Bedrooms</a:t>
            </a:r>
            <a:r>
              <a:rPr kumimoji="0" lang="en-US" altLang="en-US" sz="1200" b="0" i="0" u="none" strike="noStrike" cap="none" normalizeH="0" baseline="0" dirty="0">
                <a:ln>
                  <a:noFill/>
                </a:ln>
                <a:solidFill>
                  <a:schemeClr val="tx1"/>
                </a:solidFill>
                <a:effectLst/>
              </a:rPr>
              <a:t> (r=0.73). It actually outweighs total square footage (r=0.66), meaning tenants value distinct rooms more than just open space.</a:t>
            </a:r>
            <a:r>
              <a:rPr lang="en-US" altLang="en-US" sz="1200" dirty="0"/>
              <a:t> </a:t>
            </a:r>
            <a:r>
              <a:rPr kumimoji="0" lang="en-US" altLang="en-US" sz="1200" b="0" i="0" u="none" strike="noStrike" cap="none" normalizeH="0" baseline="0" dirty="0">
                <a:ln>
                  <a:noFill/>
                </a:ln>
                <a:solidFill>
                  <a:schemeClr val="tx1"/>
                </a:solidFill>
                <a:effectLst/>
              </a:rPr>
              <a:t>The single biggest "price killer" is being a </a:t>
            </a:r>
            <a:r>
              <a:rPr kumimoji="0" lang="en-US" altLang="en-US" sz="1200" b="1" i="0" u="none" strike="noStrike" cap="none" normalizeH="0" baseline="0" dirty="0">
                <a:ln>
                  <a:noFill/>
                </a:ln>
                <a:solidFill>
                  <a:schemeClr val="tx1"/>
                </a:solidFill>
                <a:effectLst/>
              </a:rPr>
              <a:t>Studio</a:t>
            </a:r>
            <a:r>
              <a:rPr kumimoji="0" lang="en-US" altLang="en-US" sz="1200" b="0" i="0" u="none" strike="noStrike" cap="none" normalizeH="0" baseline="0" dirty="0">
                <a:ln>
                  <a:noFill/>
                </a:ln>
                <a:solidFill>
                  <a:schemeClr val="tx1"/>
                </a:solidFill>
                <a:effectLst/>
              </a:rPr>
              <a:t> (r=−0.74). This factor drags rental prices down more than any other variable. Interestingly, </a:t>
            </a:r>
            <a:r>
              <a:rPr kumimoji="0" lang="en-US" altLang="en-US" sz="1200" b="1" i="0" u="none" strike="noStrike" cap="none" normalizeH="0" baseline="0" dirty="0">
                <a:ln>
                  <a:noFill/>
                </a:ln>
                <a:solidFill>
                  <a:schemeClr val="tx1"/>
                </a:solidFill>
                <a:effectLst/>
              </a:rPr>
              <a:t>Unfurnished</a:t>
            </a:r>
            <a:r>
              <a:rPr kumimoji="0" lang="en-US" altLang="en-US" sz="1200" b="0" i="0" u="none" strike="noStrike" cap="none" normalizeH="0" baseline="0" dirty="0">
                <a:ln>
                  <a:noFill/>
                </a:ln>
                <a:solidFill>
                  <a:schemeClr val="tx1"/>
                </a:solidFill>
                <a:effectLst/>
              </a:rPr>
              <a:t> apartments correlate with </a:t>
            </a:r>
            <a:r>
              <a:rPr kumimoji="0" lang="en-US" altLang="en-US" sz="1200" b="0" i="1" u="none" strike="noStrike" cap="none" normalizeH="0" baseline="0" dirty="0">
                <a:ln>
                  <a:noFill/>
                </a:ln>
                <a:solidFill>
                  <a:schemeClr val="tx1"/>
                </a:solidFill>
                <a:effectLst/>
              </a:rPr>
              <a:t>higher</a:t>
            </a:r>
            <a:r>
              <a:rPr kumimoji="0" lang="en-US" altLang="en-US" sz="1200" b="0" i="0" u="none" strike="noStrike" cap="none" normalizeH="0" baseline="0" dirty="0">
                <a:ln>
                  <a:noFill/>
                </a:ln>
                <a:solidFill>
                  <a:schemeClr val="tx1"/>
                </a:solidFill>
                <a:effectLst/>
              </a:rPr>
              <a:t> prices (r=0.35), while </a:t>
            </a:r>
            <a:r>
              <a:rPr kumimoji="0" lang="en-US" altLang="en-US" sz="1200" b="1" i="0" u="none" strike="noStrike" cap="none" normalizeH="0" baseline="0" dirty="0">
                <a:ln>
                  <a:noFill/>
                </a:ln>
                <a:solidFill>
                  <a:schemeClr val="tx1"/>
                </a:solidFill>
                <a:effectLst/>
              </a:rPr>
              <a:t>Furnished</a:t>
            </a:r>
            <a:r>
              <a:rPr kumimoji="0" lang="en-US" altLang="en-US" sz="1200" b="0" i="0" u="none" strike="noStrike" cap="none" normalizeH="0" baseline="0" dirty="0">
                <a:ln>
                  <a:noFill/>
                </a:ln>
                <a:solidFill>
                  <a:schemeClr val="tx1"/>
                </a:solidFill>
                <a:effectLst/>
              </a:rPr>
              <a:t> units correlate with </a:t>
            </a:r>
            <a:r>
              <a:rPr kumimoji="0" lang="en-US" altLang="en-US" sz="1200" b="0" i="1" u="none" strike="noStrike" cap="none" normalizeH="0" baseline="0" dirty="0">
                <a:ln>
                  <a:noFill/>
                </a:ln>
                <a:solidFill>
                  <a:schemeClr val="tx1"/>
                </a:solidFill>
                <a:effectLst/>
              </a:rPr>
              <a:t>lower</a:t>
            </a:r>
            <a:r>
              <a:rPr kumimoji="0" lang="en-US" altLang="en-US" sz="1200" b="0" i="0" u="none" strike="noStrike" cap="none" normalizeH="0" baseline="0" dirty="0">
                <a:ln>
                  <a:noFill/>
                </a:ln>
                <a:solidFill>
                  <a:schemeClr val="tx1"/>
                </a:solidFill>
                <a:effectLst/>
              </a:rPr>
              <a:t> prices (r=−0.35). This suggests that the most expensive listings (luxury condos/family homes) are typically rented unfurnished, while cheaper, smaller units come furnished.</a:t>
            </a:r>
          </a:p>
        </p:txBody>
      </p:sp>
      <p:sp>
        <p:nvSpPr>
          <p:cNvPr id="12" name="Rectangle 2">
            <a:extLst>
              <a:ext uri="{FF2B5EF4-FFF2-40B4-BE49-F238E27FC236}">
                <a16:creationId xmlns:a16="http://schemas.microsoft.com/office/drawing/2014/main" id="{E652E19E-F1B5-3609-C5EC-4A16F125317F}"/>
              </a:ext>
            </a:extLst>
          </p:cNvPr>
          <p:cNvSpPr>
            <a:spLocks noChangeArrowheads="1"/>
          </p:cNvSpPr>
          <p:nvPr/>
        </p:nvSpPr>
        <p:spPr bwMode="auto">
          <a:xfrm>
            <a:off x="8125097" y="1814932"/>
            <a:ext cx="3242546"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rPr>
              <a:t>Since bedrooms drive value more than raw size, renovation budget is best spent creating distinct rooms. If you have a large open layout, adding a wall to create an extra bedroom will likely yield a higher ROI than leaving it as a massive studio or 1-bedroom.</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rPr>
              <a:t>Don't automatically spend capital on furniture to boost rent. The data shows the premium market prefers </a:t>
            </a:r>
            <a:r>
              <a:rPr kumimoji="0" lang="en-US" altLang="en-US" sz="1200" b="1" i="0" u="none" strike="noStrike" cap="none" normalizeH="0" baseline="0" dirty="0">
                <a:ln>
                  <a:noFill/>
                </a:ln>
                <a:solidFill>
                  <a:schemeClr val="tx1"/>
                </a:solidFill>
                <a:effectLst/>
              </a:rPr>
              <a:t>unfurnished</a:t>
            </a:r>
            <a:r>
              <a:rPr kumimoji="0" lang="en-US" altLang="en-US" sz="1200" b="0" i="0" u="none" strike="noStrike" cap="none" normalizeH="0" baseline="0" dirty="0">
                <a:ln>
                  <a:noFill/>
                </a:ln>
                <a:solidFill>
                  <a:schemeClr val="tx1"/>
                </a:solidFill>
                <a:effectLst/>
              </a:rPr>
              <a:t> spaces. Save that budget for structural improvements or amenities that attract long-term tenants who bring their own furniture.</a:t>
            </a:r>
          </a:p>
        </p:txBody>
      </p:sp>
    </p:spTree>
    <p:extLst>
      <p:ext uri="{BB962C8B-B14F-4D97-AF65-F5344CB8AC3E}">
        <p14:creationId xmlns:p14="http://schemas.microsoft.com/office/powerpoint/2010/main" val="1721728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6CCF3-1446-B163-F025-89D5E78FD66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EF6CB47-FE1E-2BB6-F793-66C65884360D}"/>
              </a:ext>
            </a:extLst>
          </p:cNvPr>
          <p:cNvSpPr txBox="1"/>
          <p:nvPr/>
        </p:nvSpPr>
        <p:spPr>
          <a:xfrm>
            <a:off x="561975" y="152733"/>
            <a:ext cx="6029325" cy="658129"/>
          </a:xfrm>
          <a:prstGeom prst="rect">
            <a:avLst/>
          </a:prstGeom>
          <a:noFill/>
        </p:spPr>
        <p:txBody>
          <a:bodyPr wrap="square">
            <a:spAutoFit/>
          </a:bodyPr>
          <a:lstStyle/>
          <a:p>
            <a:pPr marR="0" lvl="0" fontAlgn="base">
              <a:lnSpc>
                <a:spcPct val="150000"/>
              </a:lnSpc>
              <a:spcBef>
                <a:spcPts val="800"/>
              </a:spcBef>
              <a:spcAft>
                <a:spcPts val="1595"/>
              </a:spcAft>
              <a:buClr>
                <a:srgbClr val="000000"/>
              </a:buClr>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2800" b="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a:t>
            </a:r>
            <a:r>
              <a:rPr lang="en-US" sz="2800"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Explorative Data </a:t>
            </a:r>
            <a:r>
              <a:rPr lang="en-US" sz="2800" i="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Analysis</a:t>
            </a:r>
          </a:p>
        </p:txBody>
      </p:sp>
      <p:sp>
        <p:nvSpPr>
          <p:cNvPr id="4" name="Oval 3">
            <a:extLst>
              <a:ext uri="{FF2B5EF4-FFF2-40B4-BE49-F238E27FC236}">
                <a16:creationId xmlns:a16="http://schemas.microsoft.com/office/drawing/2014/main" id="{23581BC1-2DA5-3D6F-ABD9-B98CE86241CF}"/>
              </a:ext>
            </a:extLst>
          </p:cNvPr>
          <p:cNvSpPr/>
          <p:nvPr/>
        </p:nvSpPr>
        <p:spPr>
          <a:xfrm>
            <a:off x="12333438"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C</a:t>
            </a:r>
          </a:p>
        </p:txBody>
      </p:sp>
      <p:cxnSp>
        <p:nvCxnSpPr>
          <p:cNvPr id="5" name="Straight Connector 4">
            <a:extLst>
              <a:ext uri="{FF2B5EF4-FFF2-40B4-BE49-F238E27FC236}">
                <a16:creationId xmlns:a16="http://schemas.microsoft.com/office/drawing/2014/main" id="{DC9643CD-CEBC-DCF5-D49E-3ECCC49C076B}"/>
              </a:ext>
            </a:extLst>
          </p:cNvPr>
          <p:cNvCxnSpPr>
            <a:cxnSpLocks/>
          </p:cNvCxnSpPr>
          <p:nvPr/>
        </p:nvCxnSpPr>
        <p:spPr>
          <a:xfrm flipV="1">
            <a:off x="12989407" y="629544"/>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A308BAC8-97E5-E84C-3837-1E753B2F2A35}"/>
              </a:ext>
            </a:extLst>
          </p:cNvPr>
          <p:cNvSpPr/>
          <p:nvPr/>
        </p:nvSpPr>
        <p:spPr>
          <a:xfrm>
            <a:off x="12632846" y="301561"/>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A</a:t>
            </a:r>
          </a:p>
        </p:txBody>
      </p:sp>
      <p:cxnSp>
        <p:nvCxnSpPr>
          <p:cNvPr id="7" name="Straight Connector 6">
            <a:extLst>
              <a:ext uri="{FF2B5EF4-FFF2-40B4-BE49-F238E27FC236}">
                <a16:creationId xmlns:a16="http://schemas.microsoft.com/office/drawing/2014/main" id="{D91EC240-45AD-FFC9-F0C4-DC843AC4DECD}"/>
              </a:ext>
            </a:extLst>
          </p:cNvPr>
          <p:cNvCxnSpPr>
            <a:stCxn id="6" idx="6"/>
          </p:cNvCxnSpPr>
          <p:nvPr/>
        </p:nvCxnSpPr>
        <p:spPr>
          <a:xfrm flipV="1">
            <a:off x="13288815" y="629545"/>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CF0C14AB-0EAA-F333-6ABB-A90D0A7D0FFC}"/>
              </a:ext>
            </a:extLst>
          </p:cNvPr>
          <p:cNvSpPr/>
          <p:nvPr/>
        </p:nvSpPr>
        <p:spPr>
          <a:xfrm>
            <a:off x="10895163"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B</a:t>
            </a:r>
          </a:p>
        </p:txBody>
      </p:sp>
      <p:cxnSp>
        <p:nvCxnSpPr>
          <p:cNvPr id="9" name="Straight Connector 8">
            <a:extLst>
              <a:ext uri="{FF2B5EF4-FFF2-40B4-BE49-F238E27FC236}">
                <a16:creationId xmlns:a16="http://schemas.microsoft.com/office/drawing/2014/main" id="{01E6CFE7-200C-71E0-3132-F35A4E84F5FC}"/>
              </a:ext>
            </a:extLst>
          </p:cNvPr>
          <p:cNvCxnSpPr>
            <a:stCxn id="8" idx="6"/>
          </p:cNvCxnSpPr>
          <p:nvPr/>
        </p:nvCxnSpPr>
        <p:spPr>
          <a:xfrm flipV="1">
            <a:off x="11551132"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5A37D7D-4E08-E08F-4AC2-5F8E129057F6}"/>
              </a:ext>
            </a:extLst>
          </p:cNvPr>
          <p:cNvSpPr txBox="1"/>
          <p:nvPr/>
        </p:nvSpPr>
        <p:spPr>
          <a:xfrm>
            <a:off x="611218" y="714938"/>
            <a:ext cx="6096000" cy="326756"/>
          </a:xfrm>
          <a:prstGeom prst="rect">
            <a:avLst/>
          </a:prstGeom>
          <a:noFill/>
        </p:spPr>
        <p:txBody>
          <a:bodyPr wrap="square">
            <a:spAutoFit/>
          </a:bodyPr>
          <a:lstStyle/>
          <a:p>
            <a:pPr>
              <a:lnSpc>
                <a:spcPct val="120000"/>
              </a:lnSpc>
              <a:spcBef>
                <a:spcPts val="800"/>
              </a:spcBef>
              <a:spcAft>
                <a:spcPts val="1405"/>
              </a:spcAft>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1400" b="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D </a:t>
            </a:r>
            <a:r>
              <a:rPr lang="en-US" sz="1400" i="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Correlation &amp; Patterns</a:t>
            </a:r>
          </a:p>
        </p:txBody>
      </p:sp>
      <p:pic>
        <p:nvPicPr>
          <p:cNvPr id="11" name="Picture 10">
            <a:extLst>
              <a:ext uri="{FF2B5EF4-FFF2-40B4-BE49-F238E27FC236}">
                <a16:creationId xmlns:a16="http://schemas.microsoft.com/office/drawing/2014/main" id="{2D198E5C-50A5-2A2B-EE3B-C1ED445B8A35}"/>
              </a:ext>
            </a:extLst>
          </p:cNvPr>
          <p:cNvPicPr>
            <a:picLocks noChangeAspect="1"/>
          </p:cNvPicPr>
          <p:nvPr/>
        </p:nvPicPr>
        <p:blipFill>
          <a:blip r:embed="rId2"/>
          <a:stretch>
            <a:fillRect/>
          </a:stretch>
        </p:blipFill>
        <p:spPr>
          <a:xfrm>
            <a:off x="611218" y="1930655"/>
            <a:ext cx="5484782" cy="3826592"/>
          </a:xfrm>
          <a:prstGeom prst="rect">
            <a:avLst/>
          </a:prstGeom>
        </p:spPr>
      </p:pic>
      <p:sp>
        <p:nvSpPr>
          <p:cNvPr id="3" name="Rectangle 1">
            <a:extLst>
              <a:ext uri="{FF2B5EF4-FFF2-40B4-BE49-F238E27FC236}">
                <a16:creationId xmlns:a16="http://schemas.microsoft.com/office/drawing/2014/main" id="{CEAABD79-59B4-4FA4-78C2-CAA9D31BCBA0}"/>
              </a:ext>
            </a:extLst>
          </p:cNvPr>
          <p:cNvSpPr>
            <a:spLocks noChangeArrowheads="1"/>
          </p:cNvSpPr>
          <p:nvPr/>
        </p:nvSpPr>
        <p:spPr bwMode="auto">
          <a:xfrm>
            <a:off x="7168551" y="2091200"/>
            <a:ext cx="427007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rPr>
              <a:t>Weak Positive Correlation (r=0.19),</a:t>
            </a:r>
            <a:r>
              <a:rPr kumimoji="0" lang="en-US" altLang="en-US" sz="1200" b="0" i="0" u="none" strike="noStrike" cap="none" normalizeH="0" baseline="0" dirty="0">
                <a:ln>
                  <a:noFill/>
                </a:ln>
                <a:solidFill>
                  <a:schemeClr val="tx1"/>
                </a:solidFill>
                <a:effectLst/>
              </a:rPr>
              <a:t>There is a link between size and price, but it is surprisingly weak. While larger apartments generally cost more, size alone is not a reliable predictor of rent. On average, for every additional </a:t>
            </a:r>
            <a:r>
              <a:rPr kumimoji="0" lang="en-US" altLang="en-US" sz="1200" b="1" i="0" u="none" strike="noStrike" cap="none" normalizeH="0" baseline="0" dirty="0">
                <a:ln>
                  <a:noFill/>
                </a:ln>
                <a:solidFill>
                  <a:schemeClr val="tx1"/>
                </a:solidFill>
                <a:effectLst/>
              </a:rPr>
              <a:t>100 </a:t>
            </a:r>
            <a:r>
              <a:rPr kumimoji="0" lang="en-US" altLang="en-US" sz="1200" b="1" i="0" u="none" strike="noStrike" cap="none" normalizeH="0" baseline="0" dirty="0" err="1">
                <a:ln>
                  <a:noFill/>
                </a:ln>
                <a:solidFill>
                  <a:schemeClr val="tx1"/>
                </a:solidFill>
                <a:effectLst/>
              </a:rPr>
              <a:t>sqft</a:t>
            </a:r>
            <a:r>
              <a:rPr kumimoji="0" lang="en-US" altLang="en-US" sz="1200" b="0" i="0" u="none" strike="noStrike" cap="none" normalizeH="0" baseline="0" dirty="0">
                <a:ln>
                  <a:noFill/>
                </a:ln>
                <a:solidFill>
                  <a:schemeClr val="tx1"/>
                </a:solidFill>
                <a:effectLst/>
              </a:rPr>
              <a:t> of space, the rental price increases by approximately </a:t>
            </a:r>
            <a:r>
              <a:rPr kumimoji="0" lang="en-US" altLang="en-US" sz="1200" b="1" i="0" u="none" strike="noStrike" cap="none" normalizeH="0" baseline="0" dirty="0">
                <a:ln>
                  <a:noFill/>
                </a:ln>
                <a:solidFill>
                  <a:schemeClr val="tx1"/>
                </a:solidFill>
                <a:effectLst/>
              </a:rPr>
              <a:t>Rs 38,337</a:t>
            </a:r>
            <a:r>
              <a:rPr kumimoji="0" lang="en-US" altLang="en-US" sz="1200" b="0" i="0" u="none" strike="noStrike" cap="none" normalizeH="0" baseline="0" dirty="0">
                <a:ln>
                  <a:noFill/>
                </a:ln>
                <a:solidFill>
                  <a:schemeClr val="tx1"/>
                </a:solidFill>
                <a:effectLst/>
              </a:rPr>
              <a:t>. The data points are widely scattered, meaning you can find small apartments that are very expensive and large apartments that are relatively cheap.</a:t>
            </a:r>
          </a:p>
        </p:txBody>
      </p:sp>
      <p:sp>
        <p:nvSpPr>
          <p:cNvPr id="12" name="Rectangle 2">
            <a:extLst>
              <a:ext uri="{FF2B5EF4-FFF2-40B4-BE49-F238E27FC236}">
                <a16:creationId xmlns:a16="http://schemas.microsoft.com/office/drawing/2014/main" id="{E19FBB51-DCFB-EBE7-7430-02212FAD26EE}"/>
              </a:ext>
            </a:extLst>
          </p:cNvPr>
          <p:cNvSpPr>
            <a:spLocks noChangeArrowheads="1"/>
          </p:cNvSpPr>
          <p:nvPr/>
        </p:nvSpPr>
        <p:spPr bwMode="auto">
          <a:xfrm>
            <a:off x="7168551" y="4071920"/>
            <a:ext cx="4266664"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rPr>
              <a:t>Since the market doesn't place a high premium on raw size (weak alignment), do not simply buy the largest property available hoping for the highest rent. A smaller, well-designed apartment (e.g., a well-laid-out 2-bedroom) will likely yield a better return on investment than a large, poorly laid-out unit, as tenants are paying for utility (rooms/amenities) rather than just floor space.</a:t>
            </a:r>
          </a:p>
        </p:txBody>
      </p:sp>
    </p:spTree>
    <p:extLst>
      <p:ext uri="{BB962C8B-B14F-4D97-AF65-F5344CB8AC3E}">
        <p14:creationId xmlns:p14="http://schemas.microsoft.com/office/powerpoint/2010/main" val="2588024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uilding with a pool and a city in the background&#10;&#10;AI-generated content may be incorrect.">
            <a:extLst>
              <a:ext uri="{FF2B5EF4-FFF2-40B4-BE49-F238E27FC236}">
                <a16:creationId xmlns:a16="http://schemas.microsoft.com/office/drawing/2014/main" id="{ED2B88AB-685A-99EB-9EAE-4C45B09BAF50}"/>
              </a:ext>
            </a:extLst>
          </p:cNvPr>
          <p:cNvPicPr>
            <a:picLocks noChangeAspect="1"/>
          </p:cNvPicPr>
          <p:nvPr/>
        </p:nvPicPr>
        <p:blipFill>
          <a:blip r:embed="rId2">
            <a:extLst>
              <a:ext uri="{28A0092B-C50C-407E-A947-70E740481C1C}">
                <a14:useLocalDpi xmlns:a14="http://schemas.microsoft.com/office/drawing/2010/main" val="0"/>
              </a:ext>
            </a:extLst>
          </a:blip>
          <a:srcRect b="78311"/>
          <a:stretch>
            <a:fillRect/>
          </a:stretch>
        </p:blipFill>
        <p:spPr>
          <a:xfrm>
            <a:off x="17893324" y="1931975"/>
            <a:ext cx="5123067" cy="831861"/>
          </a:xfrm>
          <a:prstGeom prst="rect">
            <a:avLst/>
          </a:prstGeom>
        </p:spPr>
      </p:pic>
      <p:pic>
        <p:nvPicPr>
          <p:cNvPr id="3" name="Picture 2" descr="A building with a pool and a city in the background&#10;&#10;AI-generated content may be incorrect.">
            <a:extLst>
              <a:ext uri="{FF2B5EF4-FFF2-40B4-BE49-F238E27FC236}">
                <a16:creationId xmlns:a16="http://schemas.microsoft.com/office/drawing/2014/main" id="{F744311B-0036-129A-85C4-F4C2AB7CDA61}"/>
              </a:ext>
            </a:extLst>
          </p:cNvPr>
          <p:cNvPicPr>
            <a:picLocks noChangeAspect="1"/>
          </p:cNvPicPr>
          <p:nvPr/>
        </p:nvPicPr>
        <p:blipFill>
          <a:blip r:embed="rId2">
            <a:extLst>
              <a:ext uri="{28A0092B-C50C-407E-A947-70E740481C1C}">
                <a14:useLocalDpi xmlns:a14="http://schemas.microsoft.com/office/drawing/2010/main" val="0"/>
              </a:ext>
            </a:extLst>
          </a:blip>
          <a:srcRect t="28187" b="50124"/>
          <a:stretch>
            <a:fillRect/>
          </a:stretch>
        </p:blipFill>
        <p:spPr>
          <a:xfrm>
            <a:off x="15660018" y="3013069"/>
            <a:ext cx="5123067" cy="831861"/>
          </a:xfrm>
          <a:prstGeom prst="rect">
            <a:avLst/>
          </a:prstGeom>
        </p:spPr>
      </p:pic>
      <p:pic>
        <p:nvPicPr>
          <p:cNvPr id="4" name="Picture 3" descr="A building with a pool and a city in the background&#10;&#10;AI-generated content may be incorrect.">
            <a:extLst>
              <a:ext uri="{FF2B5EF4-FFF2-40B4-BE49-F238E27FC236}">
                <a16:creationId xmlns:a16="http://schemas.microsoft.com/office/drawing/2014/main" id="{DC76B3B2-5E50-AA8A-E8B3-881C043B49DE}"/>
              </a:ext>
            </a:extLst>
          </p:cNvPr>
          <p:cNvPicPr>
            <a:picLocks noChangeAspect="1"/>
          </p:cNvPicPr>
          <p:nvPr/>
        </p:nvPicPr>
        <p:blipFill>
          <a:blip r:embed="rId2">
            <a:extLst>
              <a:ext uri="{28A0092B-C50C-407E-A947-70E740481C1C}">
                <a14:useLocalDpi xmlns:a14="http://schemas.microsoft.com/office/drawing/2010/main" val="0"/>
              </a:ext>
            </a:extLst>
          </a:blip>
          <a:srcRect l="12813" t="56498" b="21813"/>
          <a:stretch>
            <a:fillRect/>
          </a:stretch>
        </p:blipFill>
        <p:spPr>
          <a:xfrm>
            <a:off x="13426712" y="4094163"/>
            <a:ext cx="4466612" cy="831861"/>
          </a:xfrm>
          <a:prstGeom prst="rect">
            <a:avLst/>
          </a:prstGeom>
        </p:spPr>
      </p:pic>
      <p:sp>
        <p:nvSpPr>
          <p:cNvPr id="5" name="Oval 4">
            <a:extLst>
              <a:ext uri="{FF2B5EF4-FFF2-40B4-BE49-F238E27FC236}">
                <a16:creationId xmlns:a16="http://schemas.microsoft.com/office/drawing/2014/main" id="{FB49C627-8EC9-1C1A-5039-B5C2ADE22C2F}"/>
              </a:ext>
            </a:extLst>
          </p:cNvPr>
          <p:cNvSpPr/>
          <p:nvPr/>
        </p:nvSpPr>
        <p:spPr>
          <a:xfrm rot="21033829">
            <a:off x="-14566090" y="2844004"/>
            <a:ext cx="4181475" cy="1169988"/>
          </a:xfrm>
          <a:prstGeom prst="ellipse">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6944CC-7B6E-8EEA-8E06-09F950CB923D}"/>
              </a:ext>
            </a:extLst>
          </p:cNvPr>
          <p:cNvSpPr txBox="1"/>
          <p:nvPr/>
        </p:nvSpPr>
        <p:spPr>
          <a:xfrm>
            <a:off x="-4785638" y="1720836"/>
            <a:ext cx="4162425" cy="1200329"/>
          </a:xfrm>
          <a:prstGeom prst="rect">
            <a:avLst/>
          </a:prstGeom>
          <a:noFill/>
        </p:spPr>
        <p:txBody>
          <a:bodyPr wrap="square">
            <a:spAutoFit/>
          </a:bodyPr>
          <a:lstStyle/>
          <a:p>
            <a:r>
              <a:rPr lang="en-US" sz="7200" dirty="0">
                <a:latin typeface="Perpetua Titling MT" panose="02020502060505020804" pitchFamily="18" charset="0"/>
                <a:cs typeface="Aparajita" panose="020B0502040204020203" pitchFamily="18" charset="0"/>
              </a:rPr>
              <a:t>Beyond</a:t>
            </a:r>
          </a:p>
        </p:txBody>
      </p:sp>
      <p:sp>
        <p:nvSpPr>
          <p:cNvPr id="7" name="TextBox 6">
            <a:extLst>
              <a:ext uri="{FF2B5EF4-FFF2-40B4-BE49-F238E27FC236}">
                <a16:creationId xmlns:a16="http://schemas.microsoft.com/office/drawing/2014/main" id="{E5DED8B0-B345-EF1A-5230-474B790DC887}"/>
              </a:ext>
            </a:extLst>
          </p:cNvPr>
          <p:cNvSpPr txBox="1"/>
          <p:nvPr/>
        </p:nvSpPr>
        <p:spPr>
          <a:xfrm>
            <a:off x="-7551317" y="2828833"/>
            <a:ext cx="4162425" cy="1200329"/>
          </a:xfrm>
          <a:prstGeom prst="rect">
            <a:avLst/>
          </a:prstGeom>
          <a:noFill/>
        </p:spPr>
        <p:txBody>
          <a:bodyPr wrap="square">
            <a:spAutoFit/>
          </a:bodyPr>
          <a:lstStyle/>
          <a:p>
            <a:r>
              <a:rPr lang="en-US" sz="7200" i="1" dirty="0">
                <a:latin typeface="Perpetua Titling MT" panose="02020502060505020804" pitchFamily="18" charset="0"/>
                <a:cs typeface="Aparajita" panose="020B0502040204020203" pitchFamily="18" charset="0"/>
              </a:rPr>
              <a:t>Square</a:t>
            </a:r>
            <a:endParaRPr lang="en-US" sz="7200" dirty="0">
              <a:latin typeface="Perpetua Titling MT" panose="02020502060505020804" pitchFamily="18" charset="0"/>
              <a:cs typeface="Aparajita" panose="020B0502040204020203" pitchFamily="18" charset="0"/>
            </a:endParaRPr>
          </a:p>
        </p:txBody>
      </p:sp>
      <p:sp>
        <p:nvSpPr>
          <p:cNvPr id="8" name="TextBox 7">
            <a:extLst>
              <a:ext uri="{FF2B5EF4-FFF2-40B4-BE49-F238E27FC236}">
                <a16:creationId xmlns:a16="http://schemas.microsoft.com/office/drawing/2014/main" id="{EB0F62CB-85ED-D357-8627-A3018FA0A294}"/>
              </a:ext>
            </a:extLst>
          </p:cNvPr>
          <p:cNvSpPr txBox="1"/>
          <p:nvPr/>
        </p:nvSpPr>
        <p:spPr>
          <a:xfrm>
            <a:off x="-10065560" y="3936834"/>
            <a:ext cx="4580036" cy="1200329"/>
          </a:xfrm>
          <a:prstGeom prst="rect">
            <a:avLst/>
          </a:prstGeom>
          <a:noFill/>
        </p:spPr>
        <p:txBody>
          <a:bodyPr wrap="none" rtlCol="0">
            <a:spAutoFit/>
          </a:bodyPr>
          <a:lstStyle/>
          <a:p>
            <a:r>
              <a:rPr lang="en-US" sz="7200" dirty="0">
                <a:latin typeface="Perpetua Titling MT" panose="02020502060505020804" pitchFamily="18" charset="0"/>
              </a:rPr>
              <a:t>Footage</a:t>
            </a:r>
          </a:p>
        </p:txBody>
      </p:sp>
      <p:sp>
        <p:nvSpPr>
          <p:cNvPr id="9" name="TextBox 8">
            <a:extLst>
              <a:ext uri="{FF2B5EF4-FFF2-40B4-BE49-F238E27FC236}">
                <a16:creationId xmlns:a16="http://schemas.microsoft.com/office/drawing/2014/main" id="{34C396E7-ACF0-4247-2DBA-A42647473525}"/>
              </a:ext>
            </a:extLst>
          </p:cNvPr>
          <p:cNvSpPr txBox="1"/>
          <p:nvPr/>
        </p:nvSpPr>
        <p:spPr>
          <a:xfrm>
            <a:off x="13068435" y="5059790"/>
            <a:ext cx="4545988" cy="338554"/>
          </a:xfrm>
          <a:prstGeom prst="rect">
            <a:avLst/>
          </a:prstGeom>
          <a:noFill/>
        </p:spPr>
        <p:txBody>
          <a:bodyPr wrap="none" rtlCol="0">
            <a:spAutoFit/>
          </a:bodyPr>
          <a:lstStyle/>
          <a:p>
            <a:r>
              <a:rPr lang="en-US" sz="1600" dirty="0">
                <a:latin typeface="Aptos" panose="020B0004020202020204" pitchFamily="34" charset="0"/>
              </a:rPr>
              <a:t>Uncovering Hidden Value Drivers in Rental Pricing</a:t>
            </a:r>
          </a:p>
        </p:txBody>
      </p:sp>
      <p:cxnSp>
        <p:nvCxnSpPr>
          <p:cNvPr id="10" name="Straight Connector 9">
            <a:extLst>
              <a:ext uri="{FF2B5EF4-FFF2-40B4-BE49-F238E27FC236}">
                <a16:creationId xmlns:a16="http://schemas.microsoft.com/office/drawing/2014/main" id="{2B948C55-E059-092A-DACC-EE81BFE7E37D}"/>
              </a:ext>
            </a:extLst>
          </p:cNvPr>
          <p:cNvCxnSpPr>
            <a:cxnSpLocks/>
          </p:cNvCxnSpPr>
          <p:nvPr/>
        </p:nvCxnSpPr>
        <p:spPr>
          <a:xfrm>
            <a:off x="-3388892" y="5221800"/>
            <a:ext cx="2901880" cy="7267"/>
          </a:xfrm>
          <a:prstGeom prst="line">
            <a:avLst/>
          </a:prstGeom>
          <a:ln w="9525"/>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07D591E7-8F90-2473-AB4D-D6ED3AFEFB28}"/>
              </a:ext>
            </a:extLst>
          </p:cNvPr>
          <p:cNvCxnSpPr>
            <a:cxnSpLocks/>
          </p:cNvCxnSpPr>
          <p:nvPr/>
        </p:nvCxnSpPr>
        <p:spPr>
          <a:xfrm>
            <a:off x="18445316" y="5229067"/>
            <a:ext cx="1694747" cy="7267"/>
          </a:xfrm>
          <a:prstGeom prst="line">
            <a:avLst/>
          </a:prstGeom>
          <a:ln w="9525"/>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79B263E9-5AAE-1BA1-18BF-B57832D32880}"/>
              </a:ext>
            </a:extLst>
          </p:cNvPr>
          <p:cNvSpPr txBox="1"/>
          <p:nvPr/>
        </p:nvSpPr>
        <p:spPr>
          <a:xfrm>
            <a:off x="485422" y="270933"/>
            <a:ext cx="3094950" cy="523220"/>
          </a:xfrm>
          <a:prstGeom prst="rect">
            <a:avLst/>
          </a:prstGeom>
          <a:noFill/>
        </p:spPr>
        <p:txBody>
          <a:bodyPr wrap="none" rtlCol="0">
            <a:spAutoFit/>
          </a:bodyPr>
          <a:lstStyle/>
          <a:p>
            <a:r>
              <a:rPr lang="en-US" sz="2800" dirty="0">
                <a:latin typeface="Perpetua Titling MT" panose="02020502060505020804" pitchFamily="18" charset="0"/>
              </a:rPr>
              <a:t>Data </a:t>
            </a:r>
            <a:r>
              <a:rPr lang="en-US" sz="2800" i="1" dirty="0">
                <a:latin typeface="Perpetua Titling MT" panose="02020502060505020804" pitchFamily="18" charset="0"/>
              </a:rPr>
              <a:t>Cleaning</a:t>
            </a:r>
          </a:p>
        </p:txBody>
      </p:sp>
      <p:pic>
        <p:nvPicPr>
          <p:cNvPr id="18" name="Picture 17" descr="A screen shot of a computer&#10;&#10;AI-generated content may be incorrect.">
            <a:extLst>
              <a:ext uri="{FF2B5EF4-FFF2-40B4-BE49-F238E27FC236}">
                <a16:creationId xmlns:a16="http://schemas.microsoft.com/office/drawing/2014/main" id="{AFC27077-8F4B-06D1-2EC9-DE96E9C414FD}"/>
              </a:ext>
            </a:extLst>
          </p:cNvPr>
          <p:cNvPicPr>
            <a:picLocks noChangeAspect="1"/>
          </p:cNvPicPr>
          <p:nvPr/>
        </p:nvPicPr>
        <p:blipFill>
          <a:blip r:embed="rId3"/>
          <a:stretch>
            <a:fillRect/>
          </a:stretch>
        </p:blipFill>
        <p:spPr>
          <a:xfrm>
            <a:off x="609599" y="3159357"/>
            <a:ext cx="10071101" cy="3015334"/>
          </a:xfrm>
          <a:prstGeom prst="rect">
            <a:avLst/>
          </a:prstGeom>
          <a:ln>
            <a:noFill/>
          </a:ln>
          <a:effectLst>
            <a:outerShdw blurRad="190500" algn="tl" rotWithShape="0">
              <a:srgbClr val="000000">
                <a:alpha val="70000"/>
              </a:srgbClr>
            </a:outerShdw>
          </a:effectLst>
        </p:spPr>
      </p:pic>
      <p:pic>
        <p:nvPicPr>
          <p:cNvPr id="20" name="Picture 19" descr="A screenshot of a computer program&#10;&#10;AI-generated content may be incorrect.">
            <a:extLst>
              <a:ext uri="{FF2B5EF4-FFF2-40B4-BE49-F238E27FC236}">
                <a16:creationId xmlns:a16="http://schemas.microsoft.com/office/drawing/2014/main" id="{D847897E-D33A-0217-0C90-BA8F0F573C3A}"/>
              </a:ext>
            </a:extLst>
          </p:cNvPr>
          <p:cNvPicPr>
            <a:picLocks noChangeAspect="1"/>
          </p:cNvPicPr>
          <p:nvPr/>
        </p:nvPicPr>
        <p:blipFill>
          <a:blip r:embed="rId4"/>
          <a:srcRect r="41688"/>
          <a:stretch>
            <a:fillRect/>
          </a:stretch>
        </p:blipFill>
        <p:spPr>
          <a:xfrm>
            <a:off x="7023099" y="683309"/>
            <a:ext cx="3657601" cy="2200481"/>
          </a:xfrm>
          <a:prstGeom prst="rect">
            <a:avLst/>
          </a:prstGeom>
          <a:ln>
            <a:noFill/>
          </a:ln>
          <a:effectLst>
            <a:outerShdw blurRad="190500" algn="tl" rotWithShape="0">
              <a:srgbClr val="000000">
                <a:alpha val="70000"/>
              </a:srgbClr>
            </a:outerShdw>
          </a:effectLst>
        </p:spPr>
      </p:pic>
      <p:pic>
        <p:nvPicPr>
          <p:cNvPr id="26" name="Picture 25" descr="A black screen with colorful text&#10;&#10;AI-generated content may be incorrect.">
            <a:extLst>
              <a:ext uri="{FF2B5EF4-FFF2-40B4-BE49-F238E27FC236}">
                <a16:creationId xmlns:a16="http://schemas.microsoft.com/office/drawing/2014/main" id="{E2645A2D-4C85-BE0A-18ED-A9C9907C4A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99" y="980160"/>
            <a:ext cx="6111716" cy="19036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1338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EBE65-7198-9EC6-1971-45167795A13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098A39B-A681-F92C-3C4E-870EAAD243C1}"/>
              </a:ext>
            </a:extLst>
          </p:cNvPr>
          <p:cNvSpPr txBox="1"/>
          <p:nvPr/>
        </p:nvSpPr>
        <p:spPr>
          <a:xfrm>
            <a:off x="561975" y="152733"/>
            <a:ext cx="6029325" cy="658129"/>
          </a:xfrm>
          <a:prstGeom prst="rect">
            <a:avLst/>
          </a:prstGeom>
          <a:noFill/>
        </p:spPr>
        <p:txBody>
          <a:bodyPr wrap="square">
            <a:spAutoFit/>
          </a:bodyPr>
          <a:lstStyle/>
          <a:p>
            <a:pPr marR="0" lvl="0" fontAlgn="base">
              <a:lnSpc>
                <a:spcPct val="150000"/>
              </a:lnSpc>
              <a:spcBef>
                <a:spcPts val="800"/>
              </a:spcBef>
              <a:spcAft>
                <a:spcPts val="1595"/>
              </a:spcAft>
              <a:buClr>
                <a:srgbClr val="000000"/>
              </a:buClr>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2800" b="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a:t>
            </a:r>
            <a:r>
              <a:rPr lang="en-US" sz="2800"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Explorative Data </a:t>
            </a:r>
            <a:r>
              <a:rPr lang="en-US" sz="2800" i="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Analysis</a:t>
            </a:r>
          </a:p>
        </p:txBody>
      </p:sp>
      <p:sp>
        <p:nvSpPr>
          <p:cNvPr id="4" name="Oval 3">
            <a:extLst>
              <a:ext uri="{FF2B5EF4-FFF2-40B4-BE49-F238E27FC236}">
                <a16:creationId xmlns:a16="http://schemas.microsoft.com/office/drawing/2014/main" id="{325AA98B-BA69-86D4-127A-68834ED46F43}"/>
              </a:ext>
            </a:extLst>
          </p:cNvPr>
          <p:cNvSpPr/>
          <p:nvPr/>
        </p:nvSpPr>
        <p:spPr>
          <a:xfrm>
            <a:off x="12333438"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B</a:t>
            </a:r>
          </a:p>
        </p:txBody>
      </p:sp>
      <p:cxnSp>
        <p:nvCxnSpPr>
          <p:cNvPr id="5" name="Straight Connector 4">
            <a:extLst>
              <a:ext uri="{FF2B5EF4-FFF2-40B4-BE49-F238E27FC236}">
                <a16:creationId xmlns:a16="http://schemas.microsoft.com/office/drawing/2014/main" id="{6C4B1C6E-A293-BD5E-A2DC-ABA416ACBE9F}"/>
              </a:ext>
            </a:extLst>
          </p:cNvPr>
          <p:cNvCxnSpPr>
            <a:cxnSpLocks/>
          </p:cNvCxnSpPr>
          <p:nvPr/>
        </p:nvCxnSpPr>
        <p:spPr>
          <a:xfrm flipV="1">
            <a:off x="12989407" y="629544"/>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E9409437-AC9C-3722-94A5-C0D3B264DEB1}"/>
              </a:ext>
            </a:extLst>
          </p:cNvPr>
          <p:cNvSpPr/>
          <p:nvPr/>
        </p:nvSpPr>
        <p:spPr>
          <a:xfrm>
            <a:off x="12632846" y="301561"/>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1</a:t>
            </a:r>
          </a:p>
        </p:txBody>
      </p:sp>
      <p:cxnSp>
        <p:nvCxnSpPr>
          <p:cNvPr id="7" name="Straight Connector 6">
            <a:extLst>
              <a:ext uri="{FF2B5EF4-FFF2-40B4-BE49-F238E27FC236}">
                <a16:creationId xmlns:a16="http://schemas.microsoft.com/office/drawing/2014/main" id="{C6672EB1-9AF5-2EF2-623E-24B752A1D45F}"/>
              </a:ext>
            </a:extLst>
          </p:cNvPr>
          <p:cNvCxnSpPr>
            <a:stCxn id="6" idx="6"/>
          </p:cNvCxnSpPr>
          <p:nvPr/>
        </p:nvCxnSpPr>
        <p:spPr>
          <a:xfrm flipV="1">
            <a:off x="13288815" y="629545"/>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467CD7B3-754C-68B0-F521-0E98027FDA4A}"/>
              </a:ext>
            </a:extLst>
          </p:cNvPr>
          <p:cNvSpPr/>
          <p:nvPr/>
        </p:nvSpPr>
        <p:spPr>
          <a:xfrm>
            <a:off x="10895163"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C</a:t>
            </a:r>
          </a:p>
        </p:txBody>
      </p:sp>
      <p:cxnSp>
        <p:nvCxnSpPr>
          <p:cNvPr id="9" name="Straight Connector 8">
            <a:extLst>
              <a:ext uri="{FF2B5EF4-FFF2-40B4-BE49-F238E27FC236}">
                <a16:creationId xmlns:a16="http://schemas.microsoft.com/office/drawing/2014/main" id="{59F04DA1-C888-D97F-E42C-A716E92C1F5C}"/>
              </a:ext>
            </a:extLst>
          </p:cNvPr>
          <p:cNvCxnSpPr>
            <a:stCxn id="8" idx="6"/>
          </p:cNvCxnSpPr>
          <p:nvPr/>
        </p:nvCxnSpPr>
        <p:spPr>
          <a:xfrm flipV="1">
            <a:off x="11551132"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CBF3F4C-240C-1110-35B7-2E5E4A861EE3}"/>
              </a:ext>
            </a:extLst>
          </p:cNvPr>
          <p:cNvSpPr txBox="1"/>
          <p:nvPr/>
        </p:nvSpPr>
        <p:spPr>
          <a:xfrm>
            <a:off x="611218" y="714938"/>
            <a:ext cx="6096000" cy="326756"/>
          </a:xfrm>
          <a:prstGeom prst="rect">
            <a:avLst/>
          </a:prstGeom>
          <a:noFill/>
        </p:spPr>
        <p:txBody>
          <a:bodyPr wrap="square">
            <a:spAutoFit/>
          </a:bodyPr>
          <a:lstStyle/>
          <a:p>
            <a:pPr>
              <a:lnSpc>
                <a:spcPct val="120000"/>
              </a:lnSpc>
              <a:spcBef>
                <a:spcPts val="800"/>
              </a:spcBef>
              <a:spcAft>
                <a:spcPts val="1405"/>
              </a:spcAft>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1400" b="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D </a:t>
            </a:r>
            <a:r>
              <a:rPr lang="en-US" sz="1400" i="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Correlation &amp; Patterns</a:t>
            </a:r>
          </a:p>
        </p:txBody>
      </p:sp>
      <p:pic>
        <p:nvPicPr>
          <p:cNvPr id="11" name="Picture 10" descr="A graph of purple dots&#10;&#10;AI-generated content may be incorrect.">
            <a:extLst>
              <a:ext uri="{FF2B5EF4-FFF2-40B4-BE49-F238E27FC236}">
                <a16:creationId xmlns:a16="http://schemas.microsoft.com/office/drawing/2014/main" id="{F1449DB6-03A1-68FB-4D3D-547A92B6A3DB}"/>
              </a:ext>
            </a:extLst>
          </p:cNvPr>
          <p:cNvPicPr>
            <a:picLocks noChangeAspect="1"/>
          </p:cNvPicPr>
          <p:nvPr/>
        </p:nvPicPr>
        <p:blipFill>
          <a:blip r:embed="rId2"/>
          <a:stretch>
            <a:fillRect/>
          </a:stretch>
        </p:blipFill>
        <p:spPr>
          <a:xfrm>
            <a:off x="611218" y="1781895"/>
            <a:ext cx="5462624" cy="3811134"/>
          </a:xfrm>
          <a:prstGeom prst="rect">
            <a:avLst/>
          </a:prstGeom>
        </p:spPr>
      </p:pic>
      <p:sp>
        <p:nvSpPr>
          <p:cNvPr id="3" name="Rectangle 1">
            <a:extLst>
              <a:ext uri="{FF2B5EF4-FFF2-40B4-BE49-F238E27FC236}">
                <a16:creationId xmlns:a16="http://schemas.microsoft.com/office/drawing/2014/main" id="{D6199B5D-738F-7AAF-AE83-ACA0AB5E0B6D}"/>
              </a:ext>
            </a:extLst>
          </p:cNvPr>
          <p:cNvSpPr>
            <a:spLocks noChangeArrowheads="1"/>
          </p:cNvSpPr>
          <p:nvPr/>
        </p:nvSpPr>
        <p:spPr bwMode="auto">
          <a:xfrm>
            <a:off x="7159925" y="3013501"/>
            <a:ext cx="429595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rPr>
              <a:t>It is Significant, </a:t>
            </a:r>
            <a:r>
              <a:rPr kumimoji="0" lang="en-US" altLang="en-US" sz="1200" b="0" i="0" u="none" strike="noStrike" cap="none" normalizeH="0" baseline="0" dirty="0">
                <a:ln>
                  <a:noFill/>
                </a:ln>
                <a:solidFill>
                  <a:schemeClr val="tx1"/>
                </a:solidFill>
                <a:effectLst/>
              </a:rPr>
              <a:t>The analysis explicitly confirms the impact is </a:t>
            </a:r>
            <a:r>
              <a:rPr kumimoji="0" lang="en-US" altLang="en-US" sz="1200" b="1" i="0" u="none" strike="noStrike" cap="none" normalizeH="0" baseline="0" dirty="0">
                <a:ln>
                  <a:noFill/>
                </a:ln>
                <a:solidFill>
                  <a:schemeClr val="tx1"/>
                </a:solidFill>
                <a:effectLst/>
              </a:rPr>
              <a:t>statistically significant</a:t>
            </a:r>
            <a:r>
              <a:rPr kumimoji="0" lang="en-US" altLang="en-US" sz="1200" b="0" i="0" u="none" strike="noStrike" cap="none" normalizeH="0" baseline="0" dirty="0">
                <a:ln>
                  <a:noFill/>
                </a:ln>
                <a:solidFill>
                  <a:schemeClr val="tx1"/>
                </a:solidFill>
                <a:effectLst/>
              </a:rPr>
              <a:t> (P-Value: 0.0002). The relationship is not random. On average, rental prices drop by </a:t>
            </a:r>
            <a:r>
              <a:rPr kumimoji="0" lang="en-US" altLang="en-US" sz="1200" b="1" i="0" u="none" strike="noStrike" cap="none" normalizeH="0" baseline="0" dirty="0">
                <a:ln>
                  <a:noFill/>
                </a:ln>
                <a:solidFill>
                  <a:schemeClr val="tx1"/>
                </a:solidFill>
                <a:effectLst/>
              </a:rPr>
              <a:t>Rs 38,097</a:t>
            </a:r>
            <a:r>
              <a:rPr kumimoji="0" lang="en-US" altLang="en-US" sz="1200" b="0" i="0" u="none" strike="noStrike" cap="none" normalizeH="0" baseline="0" dirty="0">
                <a:ln>
                  <a:noFill/>
                </a:ln>
                <a:solidFill>
                  <a:schemeClr val="tx1"/>
                </a:solidFill>
                <a:effectLst/>
              </a:rPr>
              <a:t> for every single kilometer you move away from the city center.</a:t>
            </a:r>
          </a:p>
        </p:txBody>
      </p:sp>
    </p:spTree>
    <p:extLst>
      <p:ext uri="{BB962C8B-B14F-4D97-AF65-F5344CB8AC3E}">
        <p14:creationId xmlns:p14="http://schemas.microsoft.com/office/powerpoint/2010/main" val="8204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06071-F6AE-0C58-73F0-05F2358108F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E6E0BCD-0A67-823F-2A68-5BE51010AA0B}"/>
              </a:ext>
            </a:extLst>
          </p:cNvPr>
          <p:cNvSpPr txBox="1"/>
          <p:nvPr/>
        </p:nvSpPr>
        <p:spPr>
          <a:xfrm>
            <a:off x="561975" y="152733"/>
            <a:ext cx="6029325" cy="658129"/>
          </a:xfrm>
          <a:prstGeom prst="rect">
            <a:avLst/>
          </a:prstGeom>
          <a:noFill/>
        </p:spPr>
        <p:txBody>
          <a:bodyPr wrap="square">
            <a:spAutoFit/>
          </a:bodyPr>
          <a:lstStyle/>
          <a:p>
            <a:pPr marR="0" lvl="0" fontAlgn="base">
              <a:lnSpc>
                <a:spcPct val="150000"/>
              </a:lnSpc>
              <a:spcBef>
                <a:spcPts val="800"/>
              </a:spcBef>
              <a:spcAft>
                <a:spcPts val="1595"/>
              </a:spcAft>
              <a:buClr>
                <a:srgbClr val="000000"/>
              </a:buClr>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2800" b="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a:t>
            </a:r>
            <a:r>
              <a:rPr lang="en-US" sz="2800"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Explorative Data </a:t>
            </a:r>
            <a:r>
              <a:rPr lang="en-US" sz="2800" i="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Analysis</a:t>
            </a:r>
          </a:p>
        </p:txBody>
      </p:sp>
      <p:sp>
        <p:nvSpPr>
          <p:cNvPr id="4" name="Oval 3">
            <a:extLst>
              <a:ext uri="{FF2B5EF4-FFF2-40B4-BE49-F238E27FC236}">
                <a16:creationId xmlns:a16="http://schemas.microsoft.com/office/drawing/2014/main" id="{034406DB-E0CB-1792-605D-D676819D3B83}"/>
              </a:ext>
            </a:extLst>
          </p:cNvPr>
          <p:cNvSpPr/>
          <p:nvPr/>
        </p:nvSpPr>
        <p:spPr>
          <a:xfrm>
            <a:off x="12333438"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c</a:t>
            </a:r>
          </a:p>
        </p:txBody>
      </p:sp>
      <p:cxnSp>
        <p:nvCxnSpPr>
          <p:cNvPr id="5" name="Straight Connector 4">
            <a:extLst>
              <a:ext uri="{FF2B5EF4-FFF2-40B4-BE49-F238E27FC236}">
                <a16:creationId xmlns:a16="http://schemas.microsoft.com/office/drawing/2014/main" id="{415A2C95-CB7E-B6D4-2472-0ED2A73C8E9D}"/>
              </a:ext>
            </a:extLst>
          </p:cNvPr>
          <p:cNvCxnSpPr>
            <a:cxnSpLocks/>
          </p:cNvCxnSpPr>
          <p:nvPr/>
        </p:nvCxnSpPr>
        <p:spPr>
          <a:xfrm flipV="1">
            <a:off x="12989407" y="629544"/>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87E37C69-A229-5035-2E4B-12EED9D8C44D}"/>
              </a:ext>
            </a:extLst>
          </p:cNvPr>
          <p:cNvSpPr/>
          <p:nvPr/>
        </p:nvSpPr>
        <p:spPr>
          <a:xfrm>
            <a:off x="12632846" y="301561"/>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2</a:t>
            </a:r>
          </a:p>
        </p:txBody>
      </p:sp>
      <p:cxnSp>
        <p:nvCxnSpPr>
          <p:cNvPr id="7" name="Straight Connector 6">
            <a:extLst>
              <a:ext uri="{FF2B5EF4-FFF2-40B4-BE49-F238E27FC236}">
                <a16:creationId xmlns:a16="http://schemas.microsoft.com/office/drawing/2014/main" id="{562E7F6C-05D9-0F92-C4E7-78D1A36B7DD1}"/>
              </a:ext>
            </a:extLst>
          </p:cNvPr>
          <p:cNvCxnSpPr>
            <a:stCxn id="6" idx="6"/>
          </p:cNvCxnSpPr>
          <p:nvPr/>
        </p:nvCxnSpPr>
        <p:spPr>
          <a:xfrm flipV="1">
            <a:off x="13288815" y="629545"/>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ECD55F23-CCF3-4FFC-E929-4D8531B39957}"/>
              </a:ext>
            </a:extLst>
          </p:cNvPr>
          <p:cNvSpPr/>
          <p:nvPr/>
        </p:nvSpPr>
        <p:spPr>
          <a:xfrm>
            <a:off x="10895163"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1</a:t>
            </a:r>
          </a:p>
        </p:txBody>
      </p:sp>
      <p:cxnSp>
        <p:nvCxnSpPr>
          <p:cNvPr id="9" name="Straight Connector 8">
            <a:extLst>
              <a:ext uri="{FF2B5EF4-FFF2-40B4-BE49-F238E27FC236}">
                <a16:creationId xmlns:a16="http://schemas.microsoft.com/office/drawing/2014/main" id="{1AE99365-D74F-0CD8-433F-057A2E7ABF87}"/>
              </a:ext>
            </a:extLst>
          </p:cNvPr>
          <p:cNvCxnSpPr>
            <a:stCxn id="8" idx="6"/>
          </p:cNvCxnSpPr>
          <p:nvPr/>
        </p:nvCxnSpPr>
        <p:spPr>
          <a:xfrm flipV="1">
            <a:off x="11551132"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6521FF95-D6D9-F9FB-ED4A-E8B941634138}"/>
              </a:ext>
            </a:extLst>
          </p:cNvPr>
          <p:cNvSpPr txBox="1"/>
          <p:nvPr/>
        </p:nvSpPr>
        <p:spPr>
          <a:xfrm>
            <a:off x="611218" y="714938"/>
            <a:ext cx="6096000" cy="326756"/>
          </a:xfrm>
          <a:prstGeom prst="rect">
            <a:avLst/>
          </a:prstGeom>
          <a:noFill/>
        </p:spPr>
        <p:txBody>
          <a:bodyPr wrap="square">
            <a:spAutoFit/>
          </a:bodyPr>
          <a:lstStyle/>
          <a:p>
            <a:pPr>
              <a:lnSpc>
                <a:spcPct val="120000"/>
              </a:lnSpc>
              <a:spcBef>
                <a:spcPts val="800"/>
              </a:spcBef>
              <a:spcAft>
                <a:spcPts val="1405"/>
              </a:spcAft>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1400" b="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F </a:t>
            </a:r>
            <a:r>
              <a:rPr lang="en-US" sz="1400" i="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Hypotheses</a:t>
            </a:r>
          </a:p>
        </p:txBody>
      </p:sp>
      <p:sp>
        <p:nvSpPr>
          <p:cNvPr id="14" name="TextBox 13">
            <a:extLst>
              <a:ext uri="{FF2B5EF4-FFF2-40B4-BE49-F238E27FC236}">
                <a16:creationId xmlns:a16="http://schemas.microsoft.com/office/drawing/2014/main" id="{9763520D-E9D3-4AEC-9AC0-CD03A08CEBDB}"/>
              </a:ext>
            </a:extLst>
          </p:cNvPr>
          <p:cNvSpPr txBox="1"/>
          <p:nvPr/>
        </p:nvSpPr>
        <p:spPr>
          <a:xfrm>
            <a:off x="1562820" y="1373067"/>
            <a:ext cx="9066361" cy="461665"/>
          </a:xfrm>
          <a:prstGeom prst="rect">
            <a:avLst/>
          </a:prstGeom>
          <a:noFill/>
        </p:spPr>
        <p:txBody>
          <a:bodyPr wrap="square">
            <a:spAutoFit/>
          </a:bodyPr>
          <a:lstStyle/>
          <a:p>
            <a:pPr algn="just"/>
            <a:r>
              <a:rPr lang="en-US" sz="1200" dirty="0"/>
              <a:t>"I hypothesize that smaller Building(like studio) actually cost more per square foot than larger apartments. While you pay less total rent for a small place, you pay a 'premium' for every square foot of space compared to the 'bulk discount' you get with a larger unit."</a:t>
            </a:r>
          </a:p>
        </p:txBody>
      </p:sp>
      <p:pic>
        <p:nvPicPr>
          <p:cNvPr id="11" name="Picture 10">
            <a:extLst>
              <a:ext uri="{FF2B5EF4-FFF2-40B4-BE49-F238E27FC236}">
                <a16:creationId xmlns:a16="http://schemas.microsoft.com/office/drawing/2014/main" id="{42DCFA90-63E6-1367-928D-73348B8DCB0B}"/>
              </a:ext>
            </a:extLst>
          </p:cNvPr>
          <p:cNvPicPr>
            <a:picLocks noChangeAspect="1"/>
          </p:cNvPicPr>
          <p:nvPr/>
        </p:nvPicPr>
        <p:blipFill>
          <a:blip r:embed="rId2"/>
          <a:stretch>
            <a:fillRect/>
          </a:stretch>
        </p:blipFill>
        <p:spPr>
          <a:xfrm>
            <a:off x="561975" y="2267520"/>
            <a:ext cx="6029325" cy="2660987"/>
          </a:xfrm>
          <a:prstGeom prst="rect">
            <a:avLst/>
          </a:prstGeom>
        </p:spPr>
      </p:pic>
      <p:sp>
        <p:nvSpPr>
          <p:cNvPr id="13" name="Rectangle 1">
            <a:extLst>
              <a:ext uri="{FF2B5EF4-FFF2-40B4-BE49-F238E27FC236}">
                <a16:creationId xmlns:a16="http://schemas.microsoft.com/office/drawing/2014/main" id="{D85A303A-8179-6AB2-A4AF-C4873241DFDE}"/>
              </a:ext>
            </a:extLst>
          </p:cNvPr>
          <p:cNvSpPr>
            <a:spLocks noChangeArrowheads="1"/>
          </p:cNvSpPr>
          <p:nvPr/>
        </p:nvSpPr>
        <p:spPr bwMode="auto">
          <a:xfrm>
            <a:off x="715992" y="5172065"/>
            <a:ext cx="587530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rPr>
              <a:t>The scatter plot confirms a </a:t>
            </a:r>
            <a:r>
              <a:rPr kumimoji="0" lang="en-US" altLang="en-US" sz="1200" b="1" i="0" u="none" strike="noStrike" cap="none" normalizeH="0" baseline="0" dirty="0">
                <a:ln>
                  <a:noFill/>
                </a:ln>
                <a:solidFill>
                  <a:schemeClr val="tx1"/>
                </a:solidFill>
                <a:effectLst/>
              </a:rPr>
              <a:t>negative correlation (-0.17)</a:t>
            </a:r>
            <a:r>
              <a:rPr kumimoji="0" lang="en-US" altLang="en-US" sz="1200" b="0" i="0" u="none" strike="noStrike" cap="none" normalizeH="0" baseline="0" dirty="0">
                <a:ln>
                  <a:noFill/>
                </a:ln>
                <a:solidFill>
                  <a:schemeClr val="tx1"/>
                </a:solidFill>
                <a:effectLst/>
              </a:rPr>
              <a:t>. The trend line slopes downward, meaning as apartment size increases, the price </a:t>
            </a:r>
            <a:r>
              <a:rPr kumimoji="0" lang="en-US" altLang="en-US" sz="1200" b="0" i="1" u="none" strike="noStrike" cap="none" normalizeH="0" baseline="0" dirty="0">
                <a:ln>
                  <a:noFill/>
                </a:ln>
                <a:solidFill>
                  <a:schemeClr val="tx1"/>
                </a:solidFill>
                <a:effectLst/>
              </a:rPr>
              <a:t>per square foot</a:t>
            </a:r>
            <a:r>
              <a:rPr kumimoji="0" lang="en-US" altLang="en-US" sz="1200" b="0" i="0" u="none" strike="noStrike" cap="none" normalizeH="0" baseline="0" dirty="0">
                <a:ln>
                  <a:noFill/>
                </a:ln>
                <a:solidFill>
                  <a:schemeClr val="tx1"/>
                </a:solidFill>
                <a:effectLst/>
              </a:rPr>
              <a:t> decreases.</a:t>
            </a:r>
            <a:r>
              <a:rPr lang="en-US" altLang="en-US" sz="1200" dirty="0"/>
              <a:t> </a:t>
            </a:r>
            <a:r>
              <a:rPr kumimoji="0" lang="en-US" altLang="en-US" sz="1200" b="0" i="0" u="none" strike="noStrike" cap="none" normalizeH="0" baseline="0" dirty="0">
                <a:ln>
                  <a:noFill/>
                </a:ln>
                <a:solidFill>
                  <a:schemeClr val="tx1"/>
                </a:solidFill>
                <a:effectLst/>
              </a:rPr>
              <a:t>This validates that the market charges a premium for "efficiency." Tenants pay a higher rate for every square foot in a compact space compared to the "bulk discount" they get with a massive unit.</a:t>
            </a:r>
          </a:p>
        </p:txBody>
      </p:sp>
      <p:sp>
        <p:nvSpPr>
          <p:cNvPr id="17" name="TextBox 16">
            <a:extLst>
              <a:ext uri="{FF2B5EF4-FFF2-40B4-BE49-F238E27FC236}">
                <a16:creationId xmlns:a16="http://schemas.microsoft.com/office/drawing/2014/main" id="{A1FA825E-2A95-349C-D35D-14DD55A57BCF}"/>
              </a:ext>
            </a:extLst>
          </p:cNvPr>
          <p:cNvSpPr txBox="1"/>
          <p:nvPr/>
        </p:nvSpPr>
        <p:spPr>
          <a:xfrm>
            <a:off x="7211683" y="2358112"/>
            <a:ext cx="4141219" cy="369332"/>
          </a:xfrm>
          <a:prstGeom prst="rect">
            <a:avLst/>
          </a:prstGeom>
          <a:noFill/>
        </p:spPr>
        <p:txBody>
          <a:bodyPr wrap="square">
            <a:spAutoFit/>
          </a:bodyPr>
          <a:lstStyle/>
          <a:p>
            <a:r>
              <a:rPr lang="en-US" dirty="0">
                <a:latin typeface="Perpetua Titling MT" panose="02020502060505020804" pitchFamily="18" charset="0"/>
              </a:rPr>
              <a:t>Strategic Investment Decision</a:t>
            </a:r>
          </a:p>
        </p:txBody>
      </p:sp>
      <p:sp>
        <p:nvSpPr>
          <p:cNvPr id="18" name="Rectangle 2">
            <a:extLst>
              <a:ext uri="{FF2B5EF4-FFF2-40B4-BE49-F238E27FC236}">
                <a16:creationId xmlns:a16="http://schemas.microsoft.com/office/drawing/2014/main" id="{DC8ABDDF-5558-9415-4F87-83563C301378}"/>
              </a:ext>
            </a:extLst>
          </p:cNvPr>
          <p:cNvSpPr>
            <a:spLocks noChangeArrowheads="1"/>
          </p:cNvSpPr>
          <p:nvPr/>
        </p:nvSpPr>
        <p:spPr bwMode="auto">
          <a:xfrm>
            <a:off x="7211683" y="2810901"/>
            <a:ext cx="4218317"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rPr>
              <a:t>Avoid purchasing massive, single-family apartments (e.g., 2,000 </a:t>
            </a:r>
            <a:r>
              <a:rPr kumimoji="0" lang="en-US" altLang="en-US" sz="1200" b="0" i="0" u="none" strike="noStrike" cap="none" normalizeH="0" baseline="0" dirty="0" err="1">
                <a:ln>
                  <a:noFill/>
                </a:ln>
                <a:solidFill>
                  <a:schemeClr val="tx1"/>
                </a:solidFill>
                <a:effectLst/>
              </a:rPr>
              <a:t>sqft</a:t>
            </a:r>
            <a:r>
              <a:rPr kumimoji="0" lang="en-US" altLang="en-US" sz="1200" b="0" i="0" u="none" strike="noStrike" cap="none" normalizeH="0" baseline="0" dirty="0">
                <a:ln>
                  <a:noFill/>
                </a:ln>
                <a:solidFill>
                  <a:schemeClr val="tx1"/>
                </a:solidFill>
                <a:effectLst/>
              </a:rPr>
              <a:t>) for rental purposes. Instead, prioritize acquiring multiple smaller units or subdividing large properties.  Since the market pays a higher rate per </a:t>
            </a:r>
            <a:r>
              <a:rPr kumimoji="0" lang="en-US" altLang="en-US" sz="1200" b="0" i="0" u="none" strike="noStrike" cap="none" normalizeH="0" baseline="0" dirty="0" err="1">
                <a:ln>
                  <a:noFill/>
                </a:ln>
                <a:solidFill>
                  <a:schemeClr val="tx1"/>
                </a:solidFill>
                <a:effectLst/>
              </a:rPr>
              <a:t>sqft</a:t>
            </a:r>
            <a:r>
              <a:rPr kumimoji="0" lang="en-US" altLang="en-US" sz="1200" b="0" i="0" u="none" strike="noStrike" cap="none" normalizeH="0" baseline="0" dirty="0">
                <a:ln>
                  <a:noFill/>
                </a:ln>
                <a:solidFill>
                  <a:schemeClr val="tx1"/>
                </a:solidFill>
                <a:effectLst/>
              </a:rPr>
              <a:t> for smaller spaces, your total rental income will be significantly higher from two 800 </a:t>
            </a:r>
            <a:r>
              <a:rPr kumimoji="0" lang="en-US" altLang="en-US" sz="1200" b="0" i="0" u="none" strike="noStrike" cap="none" normalizeH="0" baseline="0" dirty="0" err="1">
                <a:ln>
                  <a:noFill/>
                </a:ln>
                <a:solidFill>
                  <a:schemeClr val="tx1"/>
                </a:solidFill>
                <a:effectLst/>
              </a:rPr>
              <a:t>sqft</a:t>
            </a:r>
            <a:r>
              <a:rPr kumimoji="0" lang="en-US" altLang="en-US" sz="1200" b="0" i="0" u="none" strike="noStrike" cap="none" normalizeH="0" baseline="0" dirty="0">
                <a:ln>
                  <a:noFill/>
                </a:ln>
                <a:solidFill>
                  <a:schemeClr val="tx1"/>
                </a:solidFill>
                <a:effectLst/>
              </a:rPr>
              <a:t> units than from one 1,600 </a:t>
            </a:r>
            <a:r>
              <a:rPr kumimoji="0" lang="en-US" altLang="en-US" sz="1200" b="0" i="0" u="none" strike="noStrike" cap="none" normalizeH="0" baseline="0" dirty="0" err="1">
                <a:ln>
                  <a:noFill/>
                </a:ln>
                <a:solidFill>
                  <a:schemeClr val="tx1"/>
                </a:solidFill>
                <a:effectLst/>
              </a:rPr>
              <a:t>sqft</a:t>
            </a:r>
            <a:r>
              <a:rPr kumimoji="0" lang="en-US" altLang="en-US" sz="1200" b="0" i="0" u="none" strike="noStrike" cap="none" normalizeH="0" baseline="0" dirty="0">
                <a:ln>
                  <a:noFill/>
                </a:ln>
                <a:solidFill>
                  <a:schemeClr val="tx1"/>
                </a:solidFill>
                <a:effectLst/>
              </a:rPr>
              <a:t> unit. You maximize ROI by selling "utility" rather than just "bulk space."</a:t>
            </a:r>
          </a:p>
        </p:txBody>
      </p:sp>
      <p:sp>
        <p:nvSpPr>
          <p:cNvPr id="20" name="TextBox 19">
            <a:extLst>
              <a:ext uri="{FF2B5EF4-FFF2-40B4-BE49-F238E27FC236}">
                <a16:creationId xmlns:a16="http://schemas.microsoft.com/office/drawing/2014/main" id="{6F462B49-290D-4921-C40B-316E9F2ED2D4}"/>
              </a:ext>
            </a:extLst>
          </p:cNvPr>
          <p:cNvSpPr txBox="1"/>
          <p:nvPr/>
        </p:nvSpPr>
        <p:spPr>
          <a:xfrm>
            <a:off x="9844896" y="1704878"/>
            <a:ext cx="784284" cy="230832"/>
          </a:xfrm>
          <a:prstGeom prst="rect">
            <a:avLst/>
          </a:prstGeom>
          <a:noFill/>
        </p:spPr>
        <p:txBody>
          <a:bodyPr wrap="square">
            <a:spAutoFit/>
          </a:bodyPr>
          <a:lstStyle/>
          <a:p>
            <a:r>
              <a:rPr lang="en-US" sz="900" i="1" dirty="0">
                <a:latin typeface="Perpetua Titling MT" panose="02020502060505020804" pitchFamily="18" charset="0"/>
              </a:rPr>
              <a:t>ACCEPTED</a:t>
            </a:r>
          </a:p>
        </p:txBody>
      </p:sp>
      <p:pic>
        <p:nvPicPr>
          <p:cNvPr id="22" name="Picture 21" descr="A mathematical equation with black text&#10;&#10;AI-generated content may be incorrect.">
            <a:extLst>
              <a:ext uri="{FF2B5EF4-FFF2-40B4-BE49-F238E27FC236}">
                <a16:creationId xmlns:a16="http://schemas.microsoft.com/office/drawing/2014/main" id="{AA795C05-7852-5139-E1F0-D1D35ADD6A56}"/>
              </a:ext>
            </a:extLst>
          </p:cNvPr>
          <p:cNvPicPr>
            <a:picLocks noChangeAspect="1"/>
          </p:cNvPicPr>
          <p:nvPr/>
        </p:nvPicPr>
        <p:blipFill>
          <a:blip r:embed="rId3"/>
          <a:stretch>
            <a:fillRect/>
          </a:stretch>
        </p:blipFill>
        <p:spPr>
          <a:xfrm>
            <a:off x="7181386" y="5283395"/>
            <a:ext cx="1424633" cy="291007"/>
          </a:xfrm>
          <a:prstGeom prst="rect">
            <a:avLst/>
          </a:prstGeom>
          <a:ln>
            <a:solidFill>
              <a:schemeClr val="tx1"/>
            </a:solidFill>
          </a:ln>
        </p:spPr>
      </p:pic>
      <p:pic>
        <p:nvPicPr>
          <p:cNvPr id="24" name="Picture 23">
            <a:extLst>
              <a:ext uri="{FF2B5EF4-FFF2-40B4-BE49-F238E27FC236}">
                <a16:creationId xmlns:a16="http://schemas.microsoft.com/office/drawing/2014/main" id="{EBB48490-D6AD-13BF-261F-00D5B82C51CD}"/>
              </a:ext>
            </a:extLst>
          </p:cNvPr>
          <p:cNvPicPr>
            <a:picLocks noChangeAspect="1"/>
          </p:cNvPicPr>
          <p:nvPr/>
        </p:nvPicPr>
        <p:blipFill>
          <a:blip r:embed="rId4"/>
          <a:stretch>
            <a:fillRect/>
          </a:stretch>
        </p:blipFill>
        <p:spPr>
          <a:xfrm>
            <a:off x="8126615" y="4905328"/>
            <a:ext cx="962159" cy="266737"/>
          </a:xfrm>
          <a:prstGeom prst="rect">
            <a:avLst/>
          </a:prstGeom>
        </p:spPr>
      </p:pic>
      <p:cxnSp>
        <p:nvCxnSpPr>
          <p:cNvPr id="30" name="Connector: Elbow 29">
            <a:extLst>
              <a:ext uri="{FF2B5EF4-FFF2-40B4-BE49-F238E27FC236}">
                <a16:creationId xmlns:a16="http://schemas.microsoft.com/office/drawing/2014/main" id="{A3F8FAA4-966E-DE65-7703-4CC39C792463}"/>
              </a:ext>
            </a:extLst>
          </p:cNvPr>
          <p:cNvCxnSpPr>
            <a:cxnSpLocks/>
            <a:stCxn id="22" idx="1"/>
            <a:endCxn id="32" idx="2"/>
          </p:cNvCxnSpPr>
          <p:nvPr/>
        </p:nvCxnSpPr>
        <p:spPr>
          <a:xfrm rot="10800000" flipH="1">
            <a:off x="7181385" y="5038697"/>
            <a:ext cx="867393" cy="390202"/>
          </a:xfrm>
          <a:prstGeom prst="bentConnector3">
            <a:avLst>
              <a:gd name="adj1" fmla="val -26355"/>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1CB7964A-6FFD-34C0-1C62-1DCA8403EE08}"/>
              </a:ext>
            </a:extLst>
          </p:cNvPr>
          <p:cNvSpPr/>
          <p:nvPr/>
        </p:nvSpPr>
        <p:spPr>
          <a:xfrm>
            <a:off x="8048779" y="4905328"/>
            <a:ext cx="285753" cy="266737"/>
          </a:xfrm>
          <a:prstGeom prst="ellipse">
            <a:avLst/>
          </a:prstGeom>
          <a:noFill/>
          <a:ln w="31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Connector: Elbow 37">
            <a:extLst>
              <a:ext uri="{FF2B5EF4-FFF2-40B4-BE49-F238E27FC236}">
                <a16:creationId xmlns:a16="http://schemas.microsoft.com/office/drawing/2014/main" id="{2EAB378D-1D2A-007C-FBB3-8F36C2549D21}"/>
              </a:ext>
            </a:extLst>
          </p:cNvPr>
          <p:cNvCxnSpPr>
            <a:cxnSpLocks/>
            <a:stCxn id="40" idx="1"/>
          </p:cNvCxnSpPr>
          <p:nvPr/>
        </p:nvCxnSpPr>
        <p:spPr>
          <a:xfrm rot="10800000" flipV="1">
            <a:off x="8679020" y="4719465"/>
            <a:ext cx="233026" cy="279172"/>
          </a:xfrm>
          <a:prstGeom prst="bentConnector2">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6567BD83-07A9-676D-02BE-876DBC385384}"/>
              </a:ext>
            </a:extLst>
          </p:cNvPr>
          <p:cNvSpPr txBox="1"/>
          <p:nvPr/>
        </p:nvSpPr>
        <p:spPr>
          <a:xfrm>
            <a:off x="8912046" y="4611743"/>
            <a:ext cx="1091966" cy="215444"/>
          </a:xfrm>
          <a:prstGeom prst="rect">
            <a:avLst/>
          </a:prstGeom>
          <a:noFill/>
          <a:ln w="3175">
            <a:solidFill>
              <a:schemeClr val="tx1"/>
            </a:solidFill>
          </a:ln>
        </p:spPr>
        <p:txBody>
          <a:bodyPr wrap="none" rtlCol="0">
            <a:spAutoFit/>
          </a:bodyPr>
          <a:lstStyle/>
          <a:p>
            <a:r>
              <a:rPr lang="en-US" sz="800" dirty="0"/>
              <a:t>Apartment Size(</a:t>
            </a:r>
            <a:r>
              <a:rPr lang="en-US" sz="800" dirty="0" err="1"/>
              <a:t>sqft</a:t>
            </a:r>
            <a:r>
              <a:rPr lang="en-US" sz="800" dirty="0"/>
              <a:t>)</a:t>
            </a:r>
          </a:p>
        </p:txBody>
      </p:sp>
      <p:cxnSp>
        <p:nvCxnSpPr>
          <p:cNvPr id="42" name="Connector: Elbow 41">
            <a:extLst>
              <a:ext uri="{FF2B5EF4-FFF2-40B4-BE49-F238E27FC236}">
                <a16:creationId xmlns:a16="http://schemas.microsoft.com/office/drawing/2014/main" id="{5B7922E3-1660-0F4A-348B-858BABEB5D3F}"/>
              </a:ext>
            </a:extLst>
          </p:cNvPr>
          <p:cNvCxnSpPr>
            <a:cxnSpLocks/>
            <a:stCxn id="44" idx="3"/>
          </p:cNvCxnSpPr>
          <p:nvPr/>
        </p:nvCxnSpPr>
        <p:spPr>
          <a:xfrm>
            <a:off x="8014927" y="4693778"/>
            <a:ext cx="508662" cy="266628"/>
          </a:xfrm>
          <a:prstGeom prst="bentConnector3">
            <a:avLst>
              <a:gd name="adj1" fmla="val 99935"/>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B0775E31-0E3B-9FE1-1490-1A3CB75CF057}"/>
              </a:ext>
            </a:extLst>
          </p:cNvPr>
          <p:cNvSpPr txBox="1"/>
          <p:nvPr/>
        </p:nvSpPr>
        <p:spPr>
          <a:xfrm>
            <a:off x="7232340" y="4586056"/>
            <a:ext cx="782587" cy="215444"/>
          </a:xfrm>
          <a:prstGeom prst="rect">
            <a:avLst/>
          </a:prstGeom>
          <a:noFill/>
          <a:ln w="3175">
            <a:solidFill>
              <a:schemeClr val="tx1"/>
            </a:solidFill>
          </a:ln>
        </p:spPr>
        <p:txBody>
          <a:bodyPr wrap="none" rtlCol="0">
            <a:spAutoFit/>
          </a:bodyPr>
          <a:lstStyle/>
          <a:p>
            <a:r>
              <a:rPr lang="en-US" sz="800" dirty="0"/>
              <a:t>Slope/Weight</a:t>
            </a:r>
          </a:p>
        </p:txBody>
      </p:sp>
      <p:cxnSp>
        <p:nvCxnSpPr>
          <p:cNvPr id="47" name="Connector: Elbow 46">
            <a:extLst>
              <a:ext uri="{FF2B5EF4-FFF2-40B4-BE49-F238E27FC236}">
                <a16:creationId xmlns:a16="http://schemas.microsoft.com/office/drawing/2014/main" id="{B2D46E04-C0A0-D795-0131-D8E5815425F6}"/>
              </a:ext>
            </a:extLst>
          </p:cNvPr>
          <p:cNvCxnSpPr>
            <a:cxnSpLocks/>
            <a:stCxn id="48" idx="1"/>
          </p:cNvCxnSpPr>
          <p:nvPr/>
        </p:nvCxnSpPr>
        <p:spPr>
          <a:xfrm rot="10800000">
            <a:off x="8912046" y="5109975"/>
            <a:ext cx="279386" cy="281143"/>
          </a:xfrm>
          <a:prstGeom prst="bentConnector2">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29125EC9-3218-B81D-48EC-62E2DA9CC5B7}"/>
              </a:ext>
            </a:extLst>
          </p:cNvPr>
          <p:cNvSpPr txBox="1"/>
          <p:nvPr/>
        </p:nvSpPr>
        <p:spPr>
          <a:xfrm>
            <a:off x="9191432" y="5283395"/>
            <a:ext cx="812580" cy="215444"/>
          </a:xfrm>
          <a:prstGeom prst="rect">
            <a:avLst/>
          </a:prstGeom>
          <a:noFill/>
          <a:ln w="3175">
            <a:solidFill>
              <a:schemeClr val="tx1"/>
            </a:solidFill>
          </a:ln>
        </p:spPr>
        <p:txBody>
          <a:bodyPr wrap="square" rtlCol="0">
            <a:spAutoFit/>
          </a:bodyPr>
          <a:lstStyle/>
          <a:p>
            <a:r>
              <a:rPr lang="en-US" sz="800" dirty="0"/>
              <a:t>Intercept/Bias</a:t>
            </a:r>
          </a:p>
        </p:txBody>
      </p:sp>
      <p:pic>
        <p:nvPicPr>
          <p:cNvPr id="54" name="Picture 53" descr="A black and white math equation&#10;&#10;AI-generated content may be incorrect.">
            <a:extLst>
              <a:ext uri="{FF2B5EF4-FFF2-40B4-BE49-F238E27FC236}">
                <a16:creationId xmlns:a16="http://schemas.microsoft.com/office/drawing/2014/main" id="{536A9D10-29CC-3106-1DE3-F8932CB0AEEE}"/>
              </a:ext>
            </a:extLst>
          </p:cNvPr>
          <p:cNvPicPr>
            <a:picLocks noChangeAspect="1"/>
          </p:cNvPicPr>
          <p:nvPr/>
        </p:nvPicPr>
        <p:blipFill>
          <a:blip r:embed="rId5"/>
          <a:stretch>
            <a:fillRect/>
          </a:stretch>
        </p:blipFill>
        <p:spPr>
          <a:xfrm>
            <a:off x="8058303" y="5751889"/>
            <a:ext cx="1086002" cy="533474"/>
          </a:xfrm>
          <a:prstGeom prst="rect">
            <a:avLst/>
          </a:prstGeom>
        </p:spPr>
      </p:pic>
      <p:cxnSp>
        <p:nvCxnSpPr>
          <p:cNvPr id="55" name="Connector: Elbow 54">
            <a:extLst>
              <a:ext uri="{FF2B5EF4-FFF2-40B4-BE49-F238E27FC236}">
                <a16:creationId xmlns:a16="http://schemas.microsoft.com/office/drawing/2014/main" id="{FC76741B-EBBC-0850-134C-42FBA06D39EB}"/>
              </a:ext>
            </a:extLst>
          </p:cNvPr>
          <p:cNvCxnSpPr>
            <a:cxnSpLocks/>
            <a:stCxn id="56" idx="3"/>
          </p:cNvCxnSpPr>
          <p:nvPr/>
        </p:nvCxnSpPr>
        <p:spPr>
          <a:xfrm flipV="1">
            <a:off x="7592337" y="6008724"/>
            <a:ext cx="534278" cy="167744"/>
          </a:xfrm>
          <a:prstGeom prst="bentConnector3">
            <a:avLst>
              <a:gd name="adj1" fmla="val 50000"/>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73F0DA7D-6195-4EF5-6A28-E87FA5C02D85}"/>
              </a:ext>
            </a:extLst>
          </p:cNvPr>
          <p:cNvSpPr txBox="1"/>
          <p:nvPr/>
        </p:nvSpPr>
        <p:spPr>
          <a:xfrm>
            <a:off x="6888769" y="6007191"/>
            <a:ext cx="703568" cy="338554"/>
          </a:xfrm>
          <a:prstGeom prst="rect">
            <a:avLst/>
          </a:prstGeom>
          <a:noFill/>
          <a:ln w="3175">
            <a:solidFill>
              <a:schemeClr val="tx1"/>
            </a:solidFill>
          </a:ln>
        </p:spPr>
        <p:txBody>
          <a:bodyPr wrap="square" rtlCol="0">
            <a:spAutoFit/>
          </a:bodyPr>
          <a:lstStyle/>
          <a:p>
            <a:r>
              <a:rPr lang="en-US" sz="800" dirty="0"/>
              <a:t>Correlation</a:t>
            </a:r>
          </a:p>
          <a:p>
            <a:r>
              <a:rPr lang="en-US" sz="800" dirty="0"/>
              <a:t>Coefficient</a:t>
            </a:r>
          </a:p>
        </p:txBody>
      </p:sp>
      <p:cxnSp>
        <p:nvCxnSpPr>
          <p:cNvPr id="60" name="Connector: Elbow 59">
            <a:extLst>
              <a:ext uri="{FF2B5EF4-FFF2-40B4-BE49-F238E27FC236}">
                <a16:creationId xmlns:a16="http://schemas.microsoft.com/office/drawing/2014/main" id="{B2E5B94A-AB26-2143-2C8B-ECCFF9B0BEB0}"/>
              </a:ext>
            </a:extLst>
          </p:cNvPr>
          <p:cNvCxnSpPr>
            <a:cxnSpLocks/>
            <a:stCxn id="44" idx="1"/>
          </p:cNvCxnSpPr>
          <p:nvPr/>
        </p:nvCxnSpPr>
        <p:spPr>
          <a:xfrm rot="10800000" flipH="1" flipV="1">
            <a:off x="7232339" y="4693778"/>
            <a:ext cx="1291249" cy="1204518"/>
          </a:xfrm>
          <a:prstGeom prst="bentConnector3">
            <a:avLst>
              <a:gd name="adj1" fmla="val -32949"/>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 name="Oval 68">
            <a:extLst>
              <a:ext uri="{FF2B5EF4-FFF2-40B4-BE49-F238E27FC236}">
                <a16:creationId xmlns:a16="http://schemas.microsoft.com/office/drawing/2014/main" id="{C8579669-1474-3567-A8AA-1F8F29FC8018}"/>
              </a:ext>
            </a:extLst>
          </p:cNvPr>
          <p:cNvSpPr/>
          <p:nvPr/>
        </p:nvSpPr>
        <p:spPr>
          <a:xfrm>
            <a:off x="8358158" y="5838738"/>
            <a:ext cx="285753" cy="266737"/>
          </a:xfrm>
          <a:prstGeom prst="ellipse">
            <a:avLst/>
          </a:prstGeom>
          <a:noFill/>
          <a:ln w="31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9E840B34-C100-942F-880B-52B61B5356F6}"/>
              </a:ext>
            </a:extLst>
          </p:cNvPr>
          <p:cNvSpPr txBox="1"/>
          <p:nvPr/>
        </p:nvSpPr>
        <p:spPr>
          <a:xfrm>
            <a:off x="9405792" y="5878134"/>
            <a:ext cx="1295853" cy="215444"/>
          </a:xfrm>
          <a:prstGeom prst="rect">
            <a:avLst/>
          </a:prstGeom>
          <a:noFill/>
          <a:ln w="3175">
            <a:solidFill>
              <a:schemeClr val="tx1"/>
            </a:solidFill>
          </a:ln>
        </p:spPr>
        <p:txBody>
          <a:bodyPr wrap="square" rtlCol="0">
            <a:spAutoFit/>
          </a:bodyPr>
          <a:lstStyle/>
          <a:p>
            <a:r>
              <a:rPr lang="en-US" sz="800" dirty="0"/>
              <a:t>Standard Deviations [</a:t>
            </a:r>
            <a:r>
              <a:rPr lang="en-US" sz="800" dirty="0" err="1"/>
              <a:t>x,y</a:t>
            </a:r>
            <a:r>
              <a:rPr lang="en-US" sz="800" dirty="0"/>
              <a:t>]</a:t>
            </a:r>
          </a:p>
        </p:txBody>
      </p:sp>
      <p:cxnSp>
        <p:nvCxnSpPr>
          <p:cNvPr id="72" name="Connector: Elbow 71">
            <a:extLst>
              <a:ext uri="{FF2B5EF4-FFF2-40B4-BE49-F238E27FC236}">
                <a16:creationId xmlns:a16="http://schemas.microsoft.com/office/drawing/2014/main" id="{35354D67-F9BF-532D-F7A5-C8B8F0C7D7FD}"/>
              </a:ext>
            </a:extLst>
          </p:cNvPr>
          <p:cNvCxnSpPr>
            <a:cxnSpLocks/>
            <a:stCxn id="70" idx="1"/>
          </p:cNvCxnSpPr>
          <p:nvPr/>
        </p:nvCxnSpPr>
        <p:spPr>
          <a:xfrm rot="10800000">
            <a:off x="8989554" y="5878134"/>
            <a:ext cx="416238" cy="107722"/>
          </a:xfrm>
          <a:prstGeom prst="bentConnector3">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4" name="Connector: Elbow 73">
            <a:extLst>
              <a:ext uri="{FF2B5EF4-FFF2-40B4-BE49-F238E27FC236}">
                <a16:creationId xmlns:a16="http://schemas.microsoft.com/office/drawing/2014/main" id="{1DDB42EA-56E9-524E-E5DA-AEA2D3918DDE}"/>
              </a:ext>
            </a:extLst>
          </p:cNvPr>
          <p:cNvCxnSpPr>
            <a:cxnSpLocks/>
          </p:cNvCxnSpPr>
          <p:nvPr/>
        </p:nvCxnSpPr>
        <p:spPr>
          <a:xfrm rot="10800000" flipV="1">
            <a:off x="8989554" y="5985855"/>
            <a:ext cx="407998" cy="119619"/>
          </a:xfrm>
          <a:prstGeom prst="bentConnector3">
            <a:avLst>
              <a:gd name="adj1" fmla="val 48444"/>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79" name="Picture 78" descr="A math equation with black text&#10;&#10;AI-generated content may be incorrect.">
            <a:extLst>
              <a:ext uri="{FF2B5EF4-FFF2-40B4-BE49-F238E27FC236}">
                <a16:creationId xmlns:a16="http://schemas.microsoft.com/office/drawing/2014/main" id="{C0012E52-0FA8-20DB-7182-AE1A083922C6}"/>
              </a:ext>
            </a:extLst>
          </p:cNvPr>
          <p:cNvPicPr>
            <a:picLocks noChangeAspect="1"/>
          </p:cNvPicPr>
          <p:nvPr/>
        </p:nvPicPr>
        <p:blipFill>
          <a:blip r:embed="rId6"/>
          <a:stretch>
            <a:fillRect/>
          </a:stretch>
        </p:blipFill>
        <p:spPr>
          <a:xfrm>
            <a:off x="10237038" y="4593788"/>
            <a:ext cx="1808912" cy="291483"/>
          </a:xfrm>
          <a:prstGeom prst="rect">
            <a:avLst/>
          </a:prstGeom>
        </p:spPr>
      </p:pic>
      <p:cxnSp>
        <p:nvCxnSpPr>
          <p:cNvPr id="81" name="Straight Connector 80">
            <a:extLst>
              <a:ext uri="{FF2B5EF4-FFF2-40B4-BE49-F238E27FC236}">
                <a16:creationId xmlns:a16="http://schemas.microsoft.com/office/drawing/2014/main" id="{18B99212-0AEC-D2A8-CD7D-9F6A189F044F}"/>
              </a:ext>
            </a:extLst>
          </p:cNvPr>
          <p:cNvCxnSpPr>
            <a:cxnSpLocks/>
          </p:cNvCxnSpPr>
          <p:nvPr/>
        </p:nvCxnSpPr>
        <p:spPr>
          <a:xfrm>
            <a:off x="10160000" y="4462275"/>
            <a:ext cx="0" cy="119380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4" name="Picture 83" descr="A number and a line&#10;&#10;AI-generated content may be incorrect.">
            <a:extLst>
              <a:ext uri="{FF2B5EF4-FFF2-40B4-BE49-F238E27FC236}">
                <a16:creationId xmlns:a16="http://schemas.microsoft.com/office/drawing/2014/main" id="{8FE3CE1A-E2FE-CD00-BF78-1194A2ABC27B}"/>
              </a:ext>
            </a:extLst>
          </p:cNvPr>
          <p:cNvPicPr>
            <a:picLocks noChangeAspect="1"/>
          </p:cNvPicPr>
          <p:nvPr/>
        </p:nvPicPr>
        <p:blipFill>
          <a:blip r:embed="rId7"/>
          <a:stretch>
            <a:fillRect/>
          </a:stretch>
        </p:blipFill>
        <p:spPr>
          <a:xfrm>
            <a:off x="10985500" y="4893969"/>
            <a:ext cx="936135" cy="343536"/>
          </a:xfrm>
          <a:prstGeom prst="rect">
            <a:avLst/>
          </a:prstGeom>
        </p:spPr>
      </p:pic>
      <p:pic>
        <p:nvPicPr>
          <p:cNvPr id="86" name="Picture 85">
            <a:extLst>
              <a:ext uri="{FF2B5EF4-FFF2-40B4-BE49-F238E27FC236}">
                <a16:creationId xmlns:a16="http://schemas.microsoft.com/office/drawing/2014/main" id="{3B34FBC4-E4EE-CB19-A3D7-A97EFC3DC6DF}"/>
              </a:ext>
            </a:extLst>
          </p:cNvPr>
          <p:cNvPicPr>
            <a:picLocks noChangeAspect="1"/>
          </p:cNvPicPr>
          <p:nvPr/>
        </p:nvPicPr>
        <p:blipFill>
          <a:blip r:embed="rId8"/>
          <a:stretch>
            <a:fillRect/>
          </a:stretch>
        </p:blipFill>
        <p:spPr>
          <a:xfrm>
            <a:off x="10985500" y="5289716"/>
            <a:ext cx="507003" cy="202802"/>
          </a:xfrm>
          <a:prstGeom prst="rect">
            <a:avLst/>
          </a:prstGeom>
        </p:spPr>
      </p:pic>
    </p:spTree>
    <p:extLst>
      <p:ext uri="{BB962C8B-B14F-4D97-AF65-F5344CB8AC3E}">
        <p14:creationId xmlns:p14="http://schemas.microsoft.com/office/powerpoint/2010/main" val="2437925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01DC3-5640-28C1-CA95-ED912B27E34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2D96990-83F9-FFF4-5485-01876CD34154}"/>
              </a:ext>
            </a:extLst>
          </p:cNvPr>
          <p:cNvSpPr txBox="1"/>
          <p:nvPr/>
        </p:nvSpPr>
        <p:spPr>
          <a:xfrm>
            <a:off x="561975" y="152733"/>
            <a:ext cx="6029325" cy="658129"/>
          </a:xfrm>
          <a:prstGeom prst="rect">
            <a:avLst/>
          </a:prstGeom>
          <a:noFill/>
        </p:spPr>
        <p:txBody>
          <a:bodyPr wrap="square">
            <a:spAutoFit/>
          </a:bodyPr>
          <a:lstStyle/>
          <a:p>
            <a:pPr marR="0" lvl="0" fontAlgn="base">
              <a:lnSpc>
                <a:spcPct val="150000"/>
              </a:lnSpc>
              <a:spcBef>
                <a:spcPts val="800"/>
              </a:spcBef>
              <a:spcAft>
                <a:spcPts val="1595"/>
              </a:spcAft>
              <a:buClr>
                <a:srgbClr val="000000"/>
              </a:buClr>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2800" b="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a:t>
            </a:r>
            <a:r>
              <a:rPr lang="en-US" sz="2800"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Explorative Data </a:t>
            </a:r>
            <a:r>
              <a:rPr lang="en-US" sz="2800" i="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Analysis</a:t>
            </a:r>
          </a:p>
        </p:txBody>
      </p:sp>
      <p:sp>
        <p:nvSpPr>
          <p:cNvPr id="4" name="Oval 3">
            <a:extLst>
              <a:ext uri="{FF2B5EF4-FFF2-40B4-BE49-F238E27FC236}">
                <a16:creationId xmlns:a16="http://schemas.microsoft.com/office/drawing/2014/main" id="{0BE57F87-DFEE-5A1B-77C6-9D8788AA42B4}"/>
              </a:ext>
            </a:extLst>
          </p:cNvPr>
          <p:cNvSpPr/>
          <p:nvPr/>
        </p:nvSpPr>
        <p:spPr>
          <a:xfrm>
            <a:off x="12333438"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1</a:t>
            </a:r>
          </a:p>
        </p:txBody>
      </p:sp>
      <p:cxnSp>
        <p:nvCxnSpPr>
          <p:cNvPr id="5" name="Straight Connector 4">
            <a:extLst>
              <a:ext uri="{FF2B5EF4-FFF2-40B4-BE49-F238E27FC236}">
                <a16:creationId xmlns:a16="http://schemas.microsoft.com/office/drawing/2014/main" id="{B2476A7A-7F95-EA4E-9AFC-9CFCD205D94A}"/>
              </a:ext>
            </a:extLst>
          </p:cNvPr>
          <p:cNvCxnSpPr>
            <a:cxnSpLocks/>
          </p:cNvCxnSpPr>
          <p:nvPr/>
        </p:nvCxnSpPr>
        <p:spPr>
          <a:xfrm flipV="1">
            <a:off x="12989407" y="629544"/>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61B15DDF-1DFB-9007-2038-9730163E9988}"/>
              </a:ext>
            </a:extLst>
          </p:cNvPr>
          <p:cNvSpPr/>
          <p:nvPr/>
        </p:nvSpPr>
        <p:spPr>
          <a:xfrm>
            <a:off x="12632846" y="301561"/>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3</a:t>
            </a:r>
          </a:p>
        </p:txBody>
      </p:sp>
      <p:cxnSp>
        <p:nvCxnSpPr>
          <p:cNvPr id="7" name="Straight Connector 6">
            <a:extLst>
              <a:ext uri="{FF2B5EF4-FFF2-40B4-BE49-F238E27FC236}">
                <a16:creationId xmlns:a16="http://schemas.microsoft.com/office/drawing/2014/main" id="{BEEF8746-5DDB-FB76-A9F6-0142E0CAA40D}"/>
              </a:ext>
            </a:extLst>
          </p:cNvPr>
          <p:cNvCxnSpPr>
            <a:stCxn id="6" idx="6"/>
          </p:cNvCxnSpPr>
          <p:nvPr/>
        </p:nvCxnSpPr>
        <p:spPr>
          <a:xfrm flipV="1">
            <a:off x="13288815" y="629545"/>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4F2AA29E-95DC-9F25-D7D7-2CED1F11E4B9}"/>
              </a:ext>
            </a:extLst>
          </p:cNvPr>
          <p:cNvSpPr/>
          <p:nvPr/>
        </p:nvSpPr>
        <p:spPr>
          <a:xfrm>
            <a:off x="10895163"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2</a:t>
            </a:r>
          </a:p>
        </p:txBody>
      </p:sp>
      <p:cxnSp>
        <p:nvCxnSpPr>
          <p:cNvPr id="9" name="Straight Connector 8">
            <a:extLst>
              <a:ext uri="{FF2B5EF4-FFF2-40B4-BE49-F238E27FC236}">
                <a16:creationId xmlns:a16="http://schemas.microsoft.com/office/drawing/2014/main" id="{83626636-3817-A0D3-1B4B-16BBF232EFE8}"/>
              </a:ext>
            </a:extLst>
          </p:cNvPr>
          <p:cNvCxnSpPr>
            <a:stCxn id="8" idx="6"/>
          </p:cNvCxnSpPr>
          <p:nvPr/>
        </p:nvCxnSpPr>
        <p:spPr>
          <a:xfrm flipV="1">
            <a:off x="11551132"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A22B322-0E75-B858-E15E-E69FCE1E166B}"/>
              </a:ext>
            </a:extLst>
          </p:cNvPr>
          <p:cNvSpPr txBox="1"/>
          <p:nvPr/>
        </p:nvSpPr>
        <p:spPr>
          <a:xfrm>
            <a:off x="611218" y="714938"/>
            <a:ext cx="6096000" cy="326756"/>
          </a:xfrm>
          <a:prstGeom prst="rect">
            <a:avLst/>
          </a:prstGeom>
          <a:noFill/>
        </p:spPr>
        <p:txBody>
          <a:bodyPr wrap="square">
            <a:spAutoFit/>
          </a:bodyPr>
          <a:lstStyle/>
          <a:p>
            <a:pPr>
              <a:lnSpc>
                <a:spcPct val="120000"/>
              </a:lnSpc>
              <a:spcBef>
                <a:spcPts val="800"/>
              </a:spcBef>
              <a:spcAft>
                <a:spcPts val="1405"/>
              </a:spcAft>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1400" b="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F </a:t>
            </a:r>
            <a:r>
              <a:rPr lang="en-US" sz="1400" i="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Hypotheses</a:t>
            </a:r>
          </a:p>
        </p:txBody>
      </p:sp>
      <p:sp>
        <p:nvSpPr>
          <p:cNvPr id="11" name="TextBox 10">
            <a:extLst>
              <a:ext uri="{FF2B5EF4-FFF2-40B4-BE49-F238E27FC236}">
                <a16:creationId xmlns:a16="http://schemas.microsoft.com/office/drawing/2014/main" id="{164BADEA-4E97-A8D3-DEDD-DDB23EE07857}"/>
              </a:ext>
            </a:extLst>
          </p:cNvPr>
          <p:cNvSpPr txBox="1"/>
          <p:nvPr/>
        </p:nvSpPr>
        <p:spPr>
          <a:xfrm>
            <a:off x="1528314" y="1373067"/>
            <a:ext cx="9135372" cy="461665"/>
          </a:xfrm>
          <a:prstGeom prst="rect">
            <a:avLst/>
          </a:prstGeom>
          <a:noFill/>
        </p:spPr>
        <p:txBody>
          <a:bodyPr wrap="square">
            <a:spAutoFit/>
          </a:bodyPr>
          <a:lstStyle/>
          <a:p>
            <a:pPr algn="just"/>
            <a:r>
              <a:rPr lang="en-US" sz="1200" dirty="0"/>
              <a:t>"I hypothesize that adding a second bathroom adds more value to a rental property than adding a second bedroom. While bedrooms add essential space, a second bathroom is considered a 'luxury' convenience that commands a higher premium."</a:t>
            </a:r>
          </a:p>
        </p:txBody>
      </p:sp>
      <p:sp>
        <p:nvSpPr>
          <p:cNvPr id="22" name="TextBox 21">
            <a:extLst>
              <a:ext uri="{FF2B5EF4-FFF2-40B4-BE49-F238E27FC236}">
                <a16:creationId xmlns:a16="http://schemas.microsoft.com/office/drawing/2014/main" id="{1394322B-0A8C-FEAD-F94C-5CDA0AE5346E}"/>
              </a:ext>
            </a:extLst>
          </p:cNvPr>
          <p:cNvSpPr txBox="1"/>
          <p:nvPr/>
        </p:nvSpPr>
        <p:spPr>
          <a:xfrm>
            <a:off x="6115233" y="3461457"/>
            <a:ext cx="5314767" cy="553998"/>
          </a:xfrm>
          <a:prstGeom prst="rect">
            <a:avLst/>
          </a:prstGeom>
          <a:noFill/>
        </p:spPr>
        <p:txBody>
          <a:bodyPr wrap="square">
            <a:spAutoFit/>
          </a:bodyPr>
          <a:lstStyle/>
          <a:p>
            <a:pPr algn="just"/>
            <a:r>
              <a:rPr lang="en-US" sz="1000" dirty="0"/>
              <a:t>The bathroom isn't destroying value. Rather, the </a:t>
            </a:r>
            <a:r>
              <a:rPr lang="en-US" sz="1000" b="1" dirty="0"/>
              <a:t>types of apartments</a:t>
            </a:r>
            <a:r>
              <a:rPr lang="en-US" sz="1000" dirty="0"/>
              <a:t> that have 2 bathrooms in data set happen to be cheaper (likely due to location or furnishing) than the types that have 1 bathroom.</a:t>
            </a:r>
          </a:p>
        </p:txBody>
      </p:sp>
      <p:pic>
        <p:nvPicPr>
          <p:cNvPr id="12" name="Picture 11">
            <a:extLst>
              <a:ext uri="{FF2B5EF4-FFF2-40B4-BE49-F238E27FC236}">
                <a16:creationId xmlns:a16="http://schemas.microsoft.com/office/drawing/2014/main" id="{142145D1-A7B0-FC2A-78A4-BE49581A21A5}"/>
              </a:ext>
            </a:extLst>
          </p:cNvPr>
          <p:cNvPicPr>
            <a:picLocks noChangeAspect="1"/>
          </p:cNvPicPr>
          <p:nvPr/>
        </p:nvPicPr>
        <p:blipFill>
          <a:blip r:embed="rId2"/>
          <a:stretch>
            <a:fillRect/>
          </a:stretch>
        </p:blipFill>
        <p:spPr>
          <a:xfrm>
            <a:off x="1302470" y="2206151"/>
            <a:ext cx="3817413" cy="2663311"/>
          </a:xfrm>
          <a:prstGeom prst="rect">
            <a:avLst/>
          </a:prstGeom>
        </p:spPr>
      </p:pic>
      <p:sp>
        <p:nvSpPr>
          <p:cNvPr id="13" name="TextBox 12">
            <a:extLst>
              <a:ext uri="{FF2B5EF4-FFF2-40B4-BE49-F238E27FC236}">
                <a16:creationId xmlns:a16="http://schemas.microsoft.com/office/drawing/2014/main" id="{8B6323C6-7287-1700-A6F4-3E3D17232B04}"/>
              </a:ext>
            </a:extLst>
          </p:cNvPr>
          <p:cNvSpPr txBox="1"/>
          <p:nvPr/>
        </p:nvSpPr>
        <p:spPr>
          <a:xfrm>
            <a:off x="8706210" y="1674193"/>
            <a:ext cx="784284" cy="230832"/>
          </a:xfrm>
          <a:prstGeom prst="rect">
            <a:avLst/>
          </a:prstGeom>
          <a:noFill/>
        </p:spPr>
        <p:txBody>
          <a:bodyPr wrap="square">
            <a:spAutoFit/>
          </a:bodyPr>
          <a:lstStyle/>
          <a:p>
            <a:r>
              <a:rPr lang="en-US" sz="900" i="1" dirty="0">
                <a:latin typeface="Perpetua Titling MT" panose="02020502060505020804" pitchFamily="18" charset="0"/>
              </a:rPr>
              <a:t>REJECTED</a:t>
            </a:r>
          </a:p>
        </p:txBody>
      </p:sp>
      <p:sp>
        <p:nvSpPr>
          <p:cNvPr id="14" name="Rectangle 1">
            <a:extLst>
              <a:ext uri="{FF2B5EF4-FFF2-40B4-BE49-F238E27FC236}">
                <a16:creationId xmlns:a16="http://schemas.microsoft.com/office/drawing/2014/main" id="{705424CB-AD11-1EEF-A8EA-A30A73A697B7}"/>
              </a:ext>
            </a:extLst>
          </p:cNvPr>
          <p:cNvSpPr>
            <a:spLocks noChangeArrowheads="1"/>
          </p:cNvSpPr>
          <p:nvPr/>
        </p:nvSpPr>
        <p:spPr bwMode="auto">
          <a:xfrm>
            <a:off x="1304697" y="4898337"/>
            <a:ext cx="391176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rPr>
              <a:t>Adding a second bedroom increases the rental price by </a:t>
            </a:r>
            <a:r>
              <a:rPr kumimoji="0" lang="en-US" altLang="en-US" sz="1200" b="1" i="0" u="none" strike="noStrike" cap="none" normalizeH="0" baseline="0" dirty="0">
                <a:ln>
                  <a:noFill/>
                </a:ln>
                <a:solidFill>
                  <a:schemeClr val="tx1"/>
                </a:solidFill>
                <a:effectLst/>
              </a:rPr>
              <a:t>Rs 203,843</a:t>
            </a:r>
            <a:r>
              <a:rPr kumimoji="0" lang="en-US" altLang="en-US" sz="1200" b="0" i="0" u="none" strike="noStrike" cap="none" normalizeH="0" baseline="0" dirty="0">
                <a:ln>
                  <a:noFill/>
                </a:ln>
                <a:solidFill>
                  <a:schemeClr val="tx1"/>
                </a:solidFill>
                <a:effectLst/>
              </a:rPr>
              <a:t>. Surprisingly, adding a second bathroom actually correlates with a </a:t>
            </a:r>
            <a:r>
              <a:rPr kumimoji="0" lang="en-US" altLang="en-US" sz="1200" b="1" i="0" u="none" strike="noStrike" cap="none" normalizeH="0" baseline="0" dirty="0">
                <a:ln>
                  <a:noFill/>
                </a:ln>
                <a:solidFill>
                  <a:schemeClr val="tx1"/>
                </a:solidFill>
                <a:effectLst/>
              </a:rPr>
              <a:t>decrease</a:t>
            </a:r>
            <a:r>
              <a:rPr kumimoji="0" lang="en-US" altLang="en-US" sz="1200" b="0" i="0" u="none" strike="noStrike" cap="none" normalizeH="0" baseline="0" dirty="0">
                <a:ln>
                  <a:noFill/>
                </a:ln>
                <a:solidFill>
                  <a:schemeClr val="tx1"/>
                </a:solidFill>
                <a:effectLst/>
              </a:rPr>
              <a:t> in rent of </a:t>
            </a:r>
            <a:r>
              <a:rPr kumimoji="0" lang="en-US" altLang="en-US" sz="1200" b="1" i="0" u="none" strike="noStrike" cap="none" normalizeH="0" baseline="0" dirty="0">
                <a:ln>
                  <a:noFill/>
                </a:ln>
                <a:solidFill>
                  <a:schemeClr val="tx1"/>
                </a:solidFill>
                <a:effectLst/>
              </a:rPr>
              <a:t>Rs 184,128</a:t>
            </a:r>
            <a:r>
              <a:rPr kumimoji="0" lang="en-US" altLang="en-US" sz="1200" b="0" i="0" u="none" strike="noStrike" cap="none" normalizeH="0" baseline="0" dirty="0">
                <a:ln>
                  <a:noFill/>
                </a:ln>
                <a:solidFill>
                  <a:schemeClr val="tx1"/>
                </a:solidFill>
                <a:effectLst/>
              </a:rPr>
              <a:t>. The market values "sleeping space" (utility) far more than "convenience." A 2nd bedroom is a revenue generator; a 2nd bathroom is a cost center that tenants aren't willing to pay extra for.</a:t>
            </a:r>
          </a:p>
        </p:txBody>
      </p:sp>
      <p:sp>
        <p:nvSpPr>
          <p:cNvPr id="15" name="TextBox 14">
            <a:extLst>
              <a:ext uri="{FF2B5EF4-FFF2-40B4-BE49-F238E27FC236}">
                <a16:creationId xmlns:a16="http://schemas.microsoft.com/office/drawing/2014/main" id="{A95E3257-A4F7-DB2F-E220-1FC130D58837}"/>
              </a:ext>
            </a:extLst>
          </p:cNvPr>
          <p:cNvSpPr txBox="1"/>
          <p:nvPr/>
        </p:nvSpPr>
        <p:spPr>
          <a:xfrm>
            <a:off x="6096000" y="2124026"/>
            <a:ext cx="4141219" cy="369332"/>
          </a:xfrm>
          <a:prstGeom prst="rect">
            <a:avLst/>
          </a:prstGeom>
          <a:noFill/>
        </p:spPr>
        <p:txBody>
          <a:bodyPr wrap="square">
            <a:spAutoFit/>
          </a:bodyPr>
          <a:lstStyle/>
          <a:p>
            <a:r>
              <a:rPr lang="en-US" dirty="0">
                <a:latin typeface="Perpetua Titling MT" panose="02020502060505020804" pitchFamily="18" charset="0"/>
              </a:rPr>
              <a:t>Strategic Investment Decision</a:t>
            </a:r>
          </a:p>
        </p:txBody>
      </p:sp>
      <p:sp>
        <p:nvSpPr>
          <p:cNvPr id="16" name="Rectangle 2">
            <a:extLst>
              <a:ext uri="{FF2B5EF4-FFF2-40B4-BE49-F238E27FC236}">
                <a16:creationId xmlns:a16="http://schemas.microsoft.com/office/drawing/2014/main" id="{89CD882E-7044-9B41-9638-E26D17B225D0}"/>
              </a:ext>
            </a:extLst>
          </p:cNvPr>
          <p:cNvSpPr>
            <a:spLocks noChangeArrowheads="1"/>
          </p:cNvSpPr>
          <p:nvPr/>
        </p:nvSpPr>
        <p:spPr bwMode="auto">
          <a:xfrm>
            <a:off x="6096000" y="2463386"/>
            <a:ext cx="53340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rPr>
              <a:t>If you have extra square footage during a renovation, </a:t>
            </a:r>
            <a:r>
              <a:rPr kumimoji="0" lang="en-US" altLang="en-US" sz="1200" b="1" i="0" u="none" strike="noStrike" cap="none" normalizeH="0" baseline="0" dirty="0">
                <a:ln>
                  <a:noFill/>
                </a:ln>
                <a:solidFill>
                  <a:schemeClr val="tx1"/>
                </a:solidFill>
                <a:effectLst/>
              </a:rPr>
              <a:t>build a bedroom, not a bathroom.</a:t>
            </a:r>
            <a:r>
              <a:rPr kumimoji="0" lang="en-US" altLang="en-US" sz="1200" b="0" i="0" u="none" strike="noStrike" cap="none" normalizeH="0" baseline="0" dirty="0">
                <a:ln>
                  <a:noFill/>
                </a:ln>
                <a:solidFill>
                  <a:schemeClr val="tx1"/>
                </a:solidFill>
                <a:effectLst/>
              </a:rPr>
              <a:t> A 2-bedroom/1-bath unit will consistently rent for significantly more than a 1-bedroom/2-bath unit. Capital spent on plumbing for an extra toilet yields a negative ROI, whereas dry-walling a new room boosts yield immediately.</a:t>
            </a:r>
          </a:p>
        </p:txBody>
      </p:sp>
      <p:pic>
        <p:nvPicPr>
          <p:cNvPr id="19" name="Picture 18">
            <a:extLst>
              <a:ext uri="{FF2B5EF4-FFF2-40B4-BE49-F238E27FC236}">
                <a16:creationId xmlns:a16="http://schemas.microsoft.com/office/drawing/2014/main" id="{27829CBD-C58A-0F6C-9559-4724DA099B30}"/>
              </a:ext>
            </a:extLst>
          </p:cNvPr>
          <p:cNvPicPr>
            <a:picLocks noChangeAspect="1"/>
          </p:cNvPicPr>
          <p:nvPr/>
        </p:nvPicPr>
        <p:blipFill>
          <a:blip r:embed="rId3"/>
          <a:stretch>
            <a:fillRect/>
          </a:stretch>
        </p:blipFill>
        <p:spPr>
          <a:xfrm>
            <a:off x="6115233" y="4200581"/>
            <a:ext cx="4509275" cy="353339"/>
          </a:xfrm>
          <a:prstGeom prst="rect">
            <a:avLst/>
          </a:prstGeom>
          <a:ln w="6350">
            <a:solidFill>
              <a:schemeClr val="tx1"/>
            </a:solidFill>
          </a:ln>
        </p:spPr>
      </p:pic>
      <p:pic>
        <p:nvPicPr>
          <p:cNvPr id="23" name="Picture 22">
            <a:extLst>
              <a:ext uri="{FF2B5EF4-FFF2-40B4-BE49-F238E27FC236}">
                <a16:creationId xmlns:a16="http://schemas.microsoft.com/office/drawing/2014/main" id="{88B9FE27-6D85-E4DE-BEB0-7DE785D7252B}"/>
              </a:ext>
            </a:extLst>
          </p:cNvPr>
          <p:cNvPicPr>
            <a:picLocks noChangeAspect="1"/>
          </p:cNvPicPr>
          <p:nvPr/>
        </p:nvPicPr>
        <p:blipFill>
          <a:blip r:embed="rId4"/>
          <a:stretch>
            <a:fillRect/>
          </a:stretch>
        </p:blipFill>
        <p:spPr>
          <a:xfrm>
            <a:off x="6115233" y="4797655"/>
            <a:ext cx="2514951" cy="400106"/>
          </a:xfrm>
          <a:prstGeom prst="rect">
            <a:avLst/>
          </a:prstGeom>
        </p:spPr>
      </p:pic>
      <p:pic>
        <p:nvPicPr>
          <p:cNvPr id="25" name="Picture 24">
            <a:extLst>
              <a:ext uri="{FF2B5EF4-FFF2-40B4-BE49-F238E27FC236}">
                <a16:creationId xmlns:a16="http://schemas.microsoft.com/office/drawing/2014/main" id="{B2B77684-15AA-1BA9-21B9-7817D60D778A}"/>
              </a:ext>
            </a:extLst>
          </p:cNvPr>
          <p:cNvPicPr>
            <a:picLocks noChangeAspect="1"/>
          </p:cNvPicPr>
          <p:nvPr/>
        </p:nvPicPr>
        <p:blipFill>
          <a:blip r:embed="rId5"/>
          <a:stretch>
            <a:fillRect/>
          </a:stretch>
        </p:blipFill>
        <p:spPr>
          <a:xfrm>
            <a:off x="6115233" y="5110622"/>
            <a:ext cx="1676634" cy="400106"/>
          </a:xfrm>
          <a:prstGeom prst="rect">
            <a:avLst/>
          </a:prstGeom>
        </p:spPr>
      </p:pic>
      <p:pic>
        <p:nvPicPr>
          <p:cNvPr id="27" name="Picture 26">
            <a:extLst>
              <a:ext uri="{FF2B5EF4-FFF2-40B4-BE49-F238E27FC236}">
                <a16:creationId xmlns:a16="http://schemas.microsoft.com/office/drawing/2014/main" id="{1A3689AF-4046-85C1-EE4C-5CF949B5BA65}"/>
              </a:ext>
            </a:extLst>
          </p:cNvPr>
          <p:cNvPicPr>
            <a:picLocks noChangeAspect="1"/>
          </p:cNvPicPr>
          <p:nvPr/>
        </p:nvPicPr>
        <p:blipFill>
          <a:blip r:embed="rId6"/>
          <a:stretch>
            <a:fillRect/>
          </a:stretch>
        </p:blipFill>
        <p:spPr>
          <a:xfrm>
            <a:off x="8762013" y="4800928"/>
            <a:ext cx="2543530" cy="457264"/>
          </a:xfrm>
          <a:prstGeom prst="rect">
            <a:avLst/>
          </a:prstGeom>
        </p:spPr>
      </p:pic>
      <p:pic>
        <p:nvPicPr>
          <p:cNvPr id="29" name="Picture 28">
            <a:extLst>
              <a:ext uri="{FF2B5EF4-FFF2-40B4-BE49-F238E27FC236}">
                <a16:creationId xmlns:a16="http://schemas.microsoft.com/office/drawing/2014/main" id="{42E9F1DF-36EF-5225-9FC0-7EE930D2EEAA}"/>
              </a:ext>
            </a:extLst>
          </p:cNvPr>
          <p:cNvPicPr>
            <a:picLocks noChangeAspect="1"/>
          </p:cNvPicPr>
          <p:nvPr/>
        </p:nvPicPr>
        <p:blipFill>
          <a:blip r:embed="rId7"/>
          <a:stretch>
            <a:fillRect/>
          </a:stretch>
        </p:blipFill>
        <p:spPr>
          <a:xfrm>
            <a:off x="8785829" y="5148727"/>
            <a:ext cx="1629002" cy="323895"/>
          </a:xfrm>
          <a:prstGeom prst="rect">
            <a:avLst/>
          </a:prstGeom>
        </p:spPr>
      </p:pic>
      <p:cxnSp>
        <p:nvCxnSpPr>
          <p:cNvPr id="31" name="Straight Arrow Connector 30">
            <a:extLst>
              <a:ext uri="{FF2B5EF4-FFF2-40B4-BE49-F238E27FC236}">
                <a16:creationId xmlns:a16="http://schemas.microsoft.com/office/drawing/2014/main" id="{3197710D-2FC8-C590-A7DA-C3B8563D9C7E}"/>
              </a:ext>
            </a:extLst>
          </p:cNvPr>
          <p:cNvCxnSpPr>
            <a:cxnSpLocks/>
            <a:stCxn id="19" idx="2"/>
          </p:cNvCxnSpPr>
          <p:nvPr/>
        </p:nvCxnSpPr>
        <p:spPr>
          <a:xfrm flipH="1">
            <a:off x="7045536" y="4553920"/>
            <a:ext cx="1324335" cy="315542"/>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A30F49E8-CE32-896C-3445-9CC9AC2900AC}"/>
              </a:ext>
            </a:extLst>
          </p:cNvPr>
          <p:cNvCxnSpPr>
            <a:cxnSpLocks/>
            <a:stCxn id="19" idx="2"/>
          </p:cNvCxnSpPr>
          <p:nvPr/>
        </p:nvCxnSpPr>
        <p:spPr>
          <a:xfrm>
            <a:off x="8369871" y="4553920"/>
            <a:ext cx="784284" cy="312967"/>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38" name="Picture 37" descr="A number and a line&#10;&#10;AI-generated content may be incorrect.">
            <a:extLst>
              <a:ext uri="{FF2B5EF4-FFF2-40B4-BE49-F238E27FC236}">
                <a16:creationId xmlns:a16="http://schemas.microsoft.com/office/drawing/2014/main" id="{2F320478-90AB-3EFC-D793-81AA7866652C}"/>
              </a:ext>
            </a:extLst>
          </p:cNvPr>
          <p:cNvPicPr>
            <a:picLocks noChangeAspect="1"/>
          </p:cNvPicPr>
          <p:nvPr/>
        </p:nvPicPr>
        <p:blipFill>
          <a:blip r:embed="rId8"/>
          <a:stretch>
            <a:fillRect/>
          </a:stretch>
        </p:blipFill>
        <p:spPr>
          <a:xfrm>
            <a:off x="6115233" y="5652360"/>
            <a:ext cx="2800741" cy="590632"/>
          </a:xfrm>
          <a:prstGeom prst="rect">
            <a:avLst/>
          </a:prstGeom>
          <a:ln>
            <a:solidFill>
              <a:schemeClr val="tx1"/>
            </a:solidFill>
          </a:ln>
        </p:spPr>
      </p:pic>
    </p:spTree>
    <p:extLst>
      <p:ext uri="{BB962C8B-B14F-4D97-AF65-F5344CB8AC3E}">
        <p14:creationId xmlns:p14="http://schemas.microsoft.com/office/powerpoint/2010/main" val="1900641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DD212-CF97-7647-BB88-9132B780251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03F1A6-90DB-C24C-5C0D-11451B6EA19E}"/>
              </a:ext>
            </a:extLst>
          </p:cNvPr>
          <p:cNvSpPr txBox="1"/>
          <p:nvPr/>
        </p:nvSpPr>
        <p:spPr>
          <a:xfrm>
            <a:off x="561975" y="152733"/>
            <a:ext cx="6029325" cy="658129"/>
          </a:xfrm>
          <a:prstGeom prst="rect">
            <a:avLst/>
          </a:prstGeom>
          <a:noFill/>
        </p:spPr>
        <p:txBody>
          <a:bodyPr wrap="square">
            <a:spAutoFit/>
          </a:bodyPr>
          <a:lstStyle/>
          <a:p>
            <a:pPr marR="0" lvl="0" fontAlgn="base">
              <a:lnSpc>
                <a:spcPct val="150000"/>
              </a:lnSpc>
              <a:spcBef>
                <a:spcPts val="800"/>
              </a:spcBef>
              <a:spcAft>
                <a:spcPts val="1595"/>
              </a:spcAft>
              <a:buClr>
                <a:srgbClr val="000000"/>
              </a:buClr>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2800" b="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a:t>
            </a:r>
            <a:r>
              <a:rPr lang="en-US" sz="2800"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Explorative Data </a:t>
            </a:r>
            <a:r>
              <a:rPr lang="en-US" sz="2800" i="1" u="none" strike="noStrike" kern="0" spc="0"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Analysis</a:t>
            </a:r>
          </a:p>
        </p:txBody>
      </p:sp>
      <p:sp>
        <p:nvSpPr>
          <p:cNvPr id="4" name="Oval 3">
            <a:extLst>
              <a:ext uri="{FF2B5EF4-FFF2-40B4-BE49-F238E27FC236}">
                <a16:creationId xmlns:a16="http://schemas.microsoft.com/office/drawing/2014/main" id="{4E472354-4E0D-D20B-843A-B31DF6AB1557}"/>
              </a:ext>
            </a:extLst>
          </p:cNvPr>
          <p:cNvSpPr/>
          <p:nvPr/>
        </p:nvSpPr>
        <p:spPr>
          <a:xfrm>
            <a:off x="12333438"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2</a:t>
            </a:r>
          </a:p>
        </p:txBody>
      </p:sp>
      <p:cxnSp>
        <p:nvCxnSpPr>
          <p:cNvPr id="5" name="Straight Connector 4">
            <a:extLst>
              <a:ext uri="{FF2B5EF4-FFF2-40B4-BE49-F238E27FC236}">
                <a16:creationId xmlns:a16="http://schemas.microsoft.com/office/drawing/2014/main" id="{964A3281-F48A-F282-8141-D4A9DDE31FA2}"/>
              </a:ext>
            </a:extLst>
          </p:cNvPr>
          <p:cNvCxnSpPr>
            <a:cxnSpLocks/>
          </p:cNvCxnSpPr>
          <p:nvPr/>
        </p:nvCxnSpPr>
        <p:spPr>
          <a:xfrm flipV="1">
            <a:off x="12989407" y="629544"/>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20B1C91F-98FD-4109-EAF3-721F32C45789}"/>
              </a:ext>
            </a:extLst>
          </p:cNvPr>
          <p:cNvSpPr/>
          <p:nvPr/>
        </p:nvSpPr>
        <p:spPr>
          <a:xfrm>
            <a:off x="10895163"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3</a:t>
            </a:r>
          </a:p>
        </p:txBody>
      </p:sp>
      <p:cxnSp>
        <p:nvCxnSpPr>
          <p:cNvPr id="9" name="Straight Connector 8">
            <a:extLst>
              <a:ext uri="{FF2B5EF4-FFF2-40B4-BE49-F238E27FC236}">
                <a16:creationId xmlns:a16="http://schemas.microsoft.com/office/drawing/2014/main" id="{17C277F1-5558-B43C-1531-14B005B89735}"/>
              </a:ext>
            </a:extLst>
          </p:cNvPr>
          <p:cNvCxnSpPr>
            <a:stCxn id="8" idx="6"/>
          </p:cNvCxnSpPr>
          <p:nvPr/>
        </p:nvCxnSpPr>
        <p:spPr>
          <a:xfrm flipV="1">
            <a:off x="11551132"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F46CDE3-057B-1F6A-4AB8-6719EBF99DA5}"/>
              </a:ext>
            </a:extLst>
          </p:cNvPr>
          <p:cNvSpPr txBox="1"/>
          <p:nvPr/>
        </p:nvSpPr>
        <p:spPr>
          <a:xfrm>
            <a:off x="611218" y="714938"/>
            <a:ext cx="6096000" cy="326756"/>
          </a:xfrm>
          <a:prstGeom prst="rect">
            <a:avLst/>
          </a:prstGeom>
          <a:noFill/>
        </p:spPr>
        <p:txBody>
          <a:bodyPr wrap="square">
            <a:spAutoFit/>
          </a:bodyPr>
          <a:lstStyle/>
          <a:p>
            <a:pPr>
              <a:lnSpc>
                <a:spcPct val="120000"/>
              </a:lnSpc>
              <a:spcBef>
                <a:spcPts val="800"/>
              </a:spcBef>
              <a:spcAft>
                <a:spcPts val="1405"/>
              </a:spcAft>
              <a:tabLst>
                <a:tab pos="457200" algn="l"/>
                <a:tab pos="914400" algn="l"/>
                <a:tab pos="1371600" algn="l"/>
                <a:tab pos="1828800" algn="l"/>
                <a:tab pos="2286000" algn="l"/>
                <a:tab pos="2743200" algn="l"/>
                <a:tab pos="3200400" algn="l"/>
                <a:tab pos="3657600" algn="l"/>
                <a:tab pos="4114800" algn="l"/>
                <a:tab pos="4572000" algn="l"/>
                <a:tab pos="5029200" algn="l"/>
                <a:tab pos="5438140" algn="l"/>
              </a:tabLst>
            </a:pPr>
            <a:r>
              <a:rPr lang="en-US" sz="1400" b="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3. F </a:t>
            </a:r>
            <a:r>
              <a:rPr lang="en-US" sz="1400" i="1" dirty="0">
                <a:ln>
                  <a:noFill/>
                </a:ln>
                <a:solidFill>
                  <a:srgbClr val="000000"/>
                </a:solidFill>
                <a:effectLst/>
                <a:uFill>
                  <a:solidFill>
                    <a:srgbClr val="000000"/>
                  </a:solidFill>
                </a:uFill>
                <a:latin typeface="Perpetua Titling MT" panose="02020502060505020804" pitchFamily="18" charset="0"/>
                <a:ea typeface="Arial Unicode MS"/>
                <a:cs typeface="Arial Unicode MS"/>
              </a:rPr>
              <a:t>Hypotheses</a:t>
            </a:r>
          </a:p>
        </p:txBody>
      </p:sp>
      <p:sp>
        <p:nvSpPr>
          <p:cNvPr id="13" name="TextBox 12">
            <a:extLst>
              <a:ext uri="{FF2B5EF4-FFF2-40B4-BE49-F238E27FC236}">
                <a16:creationId xmlns:a16="http://schemas.microsoft.com/office/drawing/2014/main" id="{DCA695D1-E30E-A1E8-5670-B80C9F1D205B}"/>
              </a:ext>
            </a:extLst>
          </p:cNvPr>
          <p:cNvSpPr txBox="1"/>
          <p:nvPr/>
        </p:nvSpPr>
        <p:spPr>
          <a:xfrm>
            <a:off x="1533524" y="1373067"/>
            <a:ext cx="9124951" cy="461665"/>
          </a:xfrm>
          <a:prstGeom prst="rect">
            <a:avLst/>
          </a:prstGeom>
          <a:noFill/>
        </p:spPr>
        <p:txBody>
          <a:bodyPr wrap="square">
            <a:spAutoFit/>
          </a:bodyPr>
          <a:lstStyle/>
          <a:p>
            <a:pPr algn="just"/>
            <a:r>
              <a:rPr lang="en-US" sz="1200" dirty="0"/>
              <a:t>"I hypothesized that while </a:t>
            </a:r>
            <a:r>
              <a:rPr lang="en-US" sz="1200" b="1" dirty="0"/>
              <a:t>Unfurnished</a:t>
            </a:r>
            <a:r>
              <a:rPr lang="en-US" sz="1200" dirty="0"/>
              <a:t> apartments have higher </a:t>
            </a:r>
            <a:r>
              <a:rPr lang="en-US" sz="1200" i="1" dirty="0"/>
              <a:t>total</a:t>
            </a:r>
            <a:r>
              <a:rPr lang="en-US" sz="1200" dirty="0"/>
              <a:t> rents (likely due to being larger), </a:t>
            </a:r>
            <a:r>
              <a:rPr lang="en-US" sz="1200" b="1" dirty="0"/>
              <a:t>Furnished</a:t>
            </a:r>
            <a:r>
              <a:rPr lang="en-US" sz="1200" dirty="0"/>
              <a:t> apartments would command a higher </a:t>
            </a:r>
            <a:r>
              <a:rPr lang="en-US" sz="1200" i="1" dirty="0"/>
              <a:t>'Price Per Square Foot'</a:t>
            </a:r>
            <a:r>
              <a:rPr lang="en-US" sz="1200" dirty="0"/>
              <a:t> due to the added value of furniture and convenience."</a:t>
            </a:r>
          </a:p>
        </p:txBody>
      </p:sp>
      <p:sp>
        <p:nvSpPr>
          <p:cNvPr id="3" name="TextBox 2">
            <a:extLst>
              <a:ext uri="{FF2B5EF4-FFF2-40B4-BE49-F238E27FC236}">
                <a16:creationId xmlns:a16="http://schemas.microsoft.com/office/drawing/2014/main" id="{CC055EB1-8CF0-5945-03B7-CB96C0A276A6}"/>
              </a:ext>
            </a:extLst>
          </p:cNvPr>
          <p:cNvSpPr txBox="1"/>
          <p:nvPr/>
        </p:nvSpPr>
        <p:spPr>
          <a:xfrm>
            <a:off x="7858485" y="1674193"/>
            <a:ext cx="784284" cy="230832"/>
          </a:xfrm>
          <a:prstGeom prst="rect">
            <a:avLst/>
          </a:prstGeom>
          <a:noFill/>
        </p:spPr>
        <p:txBody>
          <a:bodyPr wrap="square">
            <a:spAutoFit/>
          </a:bodyPr>
          <a:lstStyle/>
          <a:p>
            <a:r>
              <a:rPr lang="en-US" sz="900" i="1" dirty="0">
                <a:latin typeface="Perpetua Titling MT" panose="02020502060505020804" pitchFamily="18" charset="0"/>
              </a:rPr>
              <a:t>REJECTED</a:t>
            </a:r>
          </a:p>
        </p:txBody>
      </p:sp>
      <p:sp>
        <p:nvSpPr>
          <p:cNvPr id="14" name="TextBox 13">
            <a:extLst>
              <a:ext uri="{FF2B5EF4-FFF2-40B4-BE49-F238E27FC236}">
                <a16:creationId xmlns:a16="http://schemas.microsoft.com/office/drawing/2014/main" id="{346C9042-D790-1350-B784-45855D9CAF2D}"/>
              </a:ext>
            </a:extLst>
          </p:cNvPr>
          <p:cNvSpPr txBox="1"/>
          <p:nvPr/>
        </p:nvSpPr>
        <p:spPr>
          <a:xfrm>
            <a:off x="349282" y="4700103"/>
            <a:ext cx="5600048" cy="1754326"/>
          </a:xfrm>
          <a:prstGeom prst="rect">
            <a:avLst/>
          </a:prstGeom>
          <a:noFill/>
        </p:spPr>
        <p:txBody>
          <a:bodyPr wrap="square">
            <a:spAutoFit/>
          </a:bodyPr>
          <a:lstStyle/>
          <a:p>
            <a:pPr lvl="1" algn="just"/>
            <a:r>
              <a:rPr lang="en-US" sz="1200" dirty="0"/>
              <a:t>As hypothesized, </a:t>
            </a:r>
            <a:r>
              <a:rPr lang="en-US" sz="1200" b="1" dirty="0"/>
              <a:t>Unfurnished</a:t>
            </a:r>
            <a:r>
              <a:rPr lang="en-US" sz="1200" dirty="0"/>
              <a:t> units rent for significantly more in total (</a:t>
            </a:r>
            <a:r>
              <a:rPr lang="en-US" sz="1200" b="1" dirty="0"/>
              <a:t>Rs 1.40M</a:t>
            </a:r>
            <a:r>
              <a:rPr lang="en-US" sz="1200" dirty="0"/>
              <a:t>) compared to Furnished units (</a:t>
            </a:r>
            <a:r>
              <a:rPr lang="en-US" sz="1200" b="1" dirty="0"/>
              <a:t>Rs 1.02M</a:t>
            </a:r>
            <a:r>
              <a:rPr lang="en-US" sz="1200" dirty="0"/>
              <a:t>). Contrary to the hypothesis, </a:t>
            </a:r>
            <a:r>
              <a:rPr lang="en-US" sz="1200" b="1" dirty="0"/>
              <a:t>Unfurnished</a:t>
            </a:r>
            <a:r>
              <a:rPr lang="en-US" sz="1200" dirty="0"/>
              <a:t> units also command a </a:t>
            </a:r>
            <a:r>
              <a:rPr lang="en-US" sz="1200" i="1" dirty="0"/>
              <a:t>higher</a:t>
            </a:r>
            <a:r>
              <a:rPr lang="en-US" sz="1200" dirty="0"/>
              <a:t> price per square foot (</a:t>
            </a:r>
            <a:r>
              <a:rPr lang="en-US" sz="1200" b="1" dirty="0"/>
              <a:t>Rs 1,748</a:t>
            </a:r>
            <a:r>
              <a:rPr lang="en-US" sz="1200" dirty="0"/>
              <a:t>) compared to Furnished units (</a:t>
            </a:r>
            <a:r>
              <a:rPr lang="en-US" sz="1200" b="1" dirty="0"/>
              <a:t>Rs 1,379</a:t>
            </a:r>
            <a:r>
              <a:rPr lang="en-US" sz="1200" dirty="0"/>
              <a:t>). This suggests that the highest-quality inventory (likely luxury condos) is rented unfurnished, while furnished inventory consists of lower-tier or budget housing. Furnishing a unit in this market actually correlates with </a:t>
            </a:r>
            <a:r>
              <a:rPr lang="en-US" sz="1200" i="1" dirty="0"/>
              <a:t>lower</a:t>
            </a:r>
            <a:r>
              <a:rPr lang="en-US" sz="1200" dirty="0"/>
              <a:t> value density.</a:t>
            </a:r>
          </a:p>
          <a:p>
            <a:pPr algn="just">
              <a:buNone/>
            </a:pPr>
            <a:br>
              <a:rPr lang="en-US" sz="1200" dirty="0"/>
            </a:br>
            <a:endParaRPr lang="en-US" sz="1200" dirty="0"/>
          </a:p>
        </p:txBody>
      </p:sp>
      <p:sp>
        <p:nvSpPr>
          <p:cNvPr id="16" name="TextBox 15">
            <a:extLst>
              <a:ext uri="{FF2B5EF4-FFF2-40B4-BE49-F238E27FC236}">
                <a16:creationId xmlns:a16="http://schemas.microsoft.com/office/drawing/2014/main" id="{80B24C56-96BB-D686-546B-77AA9C2842B6}"/>
              </a:ext>
            </a:extLst>
          </p:cNvPr>
          <p:cNvSpPr txBox="1"/>
          <p:nvPr/>
        </p:nvSpPr>
        <p:spPr>
          <a:xfrm>
            <a:off x="6517256" y="2124026"/>
            <a:ext cx="4141219" cy="369332"/>
          </a:xfrm>
          <a:prstGeom prst="rect">
            <a:avLst/>
          </a:prstGeom>
          <a:noFill/>
        </p:spPr>
        <p:txBody>
          <a:bodyPr wrap="square">
            <a:spAutoFit/>
          </a:bodyPr>
          <a:lstStyle/>
          <a:p>
            <a:r>
              <a:rPr lang="en-US" dirty="0">
                <a:latin typeface="Perpetua Titling MT" panose="02020502060505020804" pitchFamily="18" charset="0"/>
              </a:rPr>
              <a:t>Strategic Investment Decision</a:t>
            </a:r>
          </a:p>
        </p:txBody>
      </p:sp>
      <p:sp>
        <p:nvSpPr>
          <p:cNvPr id="17" name="Rectangle 1">
            <a:extLst>
              <a:ext uri="{FF2B5EF4-FFF2-40B4-BE49-F238E27FC236}">
                <a16:creationId xmlns:a16="http://schemas.microsoft.com/office/drawing/2014/main" id="{5B8E1411-B1F5-1409-3D8A-D94A7A7554AB}"/>
              </a:ext>
            </a:extLst>
          </p:cNvPr>
          <p:cNvSpPr>
            <a:spLocks noChangeArrowheads="1"/>
          </p:cNvSpPr>
          <p:nvPr/>
        </p:nvSpPr>
        <p:spPr bwMode="auto">
          <a:xfrm>
            <a:off x="6480955" y="2712359"/>
            <a:ext cx="507017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200" b="0" u="none" strike="noStrike" cap="none" normalizeH="0" baseline="0" dirty="0">
                <a:ln>
                  <a:noFill/>
                </a:ln>
                <a:solidFill>
                  <a:schemeClr val="tx1"/>
                </a:solidFill>
                <a:effectLst/>
              </a:rPr>
              <a:t>Stop allocating budget towards furnishing rental units. Rent them </a:t>
            </a:r>
            <a:r>
              <a:rPr kumimoji="0" lang="en-US" altLang="en-US" sz="1200" b="1" u="none" strike="noStrike" cap="none" normalizeH="0" baseline="0" dirty="0">
                <a:ln>
                  <a:noFill/>
                </a:ln>
                <a:solidFill>
                  <a:schemeClr val="tx1"/>
                </a:solidFill>
                <a:effectLst/>
              </a:rPr>
              <a:t>Unfurnished</a:t>
            </a:r>
            <a:r>
              <a:rPr kumimoji="0" lang="en-US" altLang="en-US" sz="1200" b="0" u="none" strike="noStrike" cap="none" normalizeH="0" baseline="0" dirty="0">
                <a:ln>
                  <a:noFill/>
                </a:ln>
                <a:solidFill>
                  <a:schemeClr val="tx1"/>
                </a:solidFill>
                <a:effectLst/>
              </a:rPr>
              <a:t>. The data proves that the "premium" tenants (who pay more total and more per </a:t>
            </a:r>
            <a:r>
              <a:rPr kumimoji="0" lang="en-US" altLang="en-US" sz="1200" b="0" u="none" strike="noStrike" cap="none" normalizeH="0" baseline="0" dirty="0" err="1">
                <a:ln>
                  <a:noFill/>
                </a:ln>
                <a:solidFill>
                  <a:schemeClr val="tx1"/>
                </a:solidFill>
                <a:effectLst/>
              </a:rPr>
              <a:t>sqft</a:t>
            </a:r>
            <a:r>
              <a:rPr kumimoji="0" lang="en-US" altLang="en-US" sz="1200" b="0" u="none" strike="noStrike" cap="none" normalizeH="0" baseline="0" dirty="0">
                <a:ln>
                  <a:noFill/>
                </a:ln>
                <a:solidFill>
                  <a:schemeClr val="tx1"/>
                </a:solidFill>
                <a:effectLst/>
              </a:rPr>
              <a:t>) prefer empty spaces they can customize. Furnishing a unit places it into a "discount" category (saving tenants ~21% per </a:t>
            </a:r>
            <a:r>
              <a:rPr kumimoji="0" lang="en-US" altLang="en-US" sz="1200" b="0" u="none" strike="noStrike" cap="none" normalizeH="0" baseline="0" dirty="0" err="1">
                <a:ln>
                  <a:noFill/>
                </a:ln>
                <a:solidFill>
                  <a:schemeClr val="tx1"/>
                </a:solidFill>
                <a:effectLst/>
              </a:rPr>
              <a:t>sqft</a:t>
            </a:r>
            <a:r>
              <a:rPr kumimoji="0" lang="en-US" altLang="en-US" sz="1200" b="0" u="none" strike="noStrike" cap="none" normalizeH="0" baseline="0" dirty="0">
                <a:ln>
                  <a:noFill/>
                </a:ln>
                <a:solidFill>
                  <a:schemeClr val="tx1"/>
                </a:solidFill>
                <a:effectLst/>
              </a:rPr>
              <a:t>), effectively lowering potential ROI.</a:t>
            </a:r>
          </a:p>
        </p:txBody>
      </p:sp>
      <p:pic>
        <p:nvPicPr>
          <p:cNvPr id="19" name="Picture 18">
            <a:extLst>
              <a:ext uri="{FF2B5EF4-FFF2-40B4-BE49-F238E27FC236}">
                <a16:creationId xmlns:a16="http://schemas.microsoft.com/office/drawing/2014/main" id="{3D459B75-92ED-93D6-8BBE-0A1BA49EF4B3}"/>
              </a:ext>
            </a:extLst>
          </p:cNvPr>
          <p:cNvPicPr>
            <a:picLocks noChangeAspect="1"/>
          </p:cNvPicPr>
          <p:nvPr/>
        </p:nvPicPr>
        <p:blipFill>
          <a:blip r:embed="rId2"/>
          <a:stretch>
            <a:fillRect/>
          </a:stretch>
        </p:blipFill>
        <p:spPr>
          <a:xfrm>
            <a:off x="6462355" y="4624385"/>
            <a:ext cx="2381582" cy="390580"/>
          </a:xfrm>
          <a:prstGeom prst="rect">
            <a:avLst/>
          </a:prstGeom>
          <a:ln>
            <a:noFill/>
          </a:ln>
        </p:spPr>
      </p:pic>
      <p:pic>
        <p:nvPicPr>
          <p:cNvPr id="21" name="Picture 20">
            <a:extLst>
              <a:ext uri="{FF2B5EF4-FFF2-40B4-BE49-F238E27FC236}">
                <a16:creationId xmlns:a16="http://schemas.microsoft.com/office/drawing/2014/main" id="{6CBC9AE1-76AD-AD6E-41EE-57D17DA8B788}"/>
              </a:ext>
            </a:extLst>
          </p:cNvPr>
          <p:cNvPicPr>
            <a:picLocks noChangeAspect="1"/>
          </p:cNvPicPr>
          <p:nvPr/>
        </p:nvPicPr>
        <p:blipFill>
          <a:blip r:embed="rId3"/>
          <a:stretch>
            <a:fillRect/>
          </a:stretch>
        </p:blipFill>
        <p:spPr>
          <a:xfrm>
            <a:off x="6462355" y="5009775"/>
            <a:ext cx="2490489" cy="330064"/>
          </a:xfrm>
          <a:prstGeom prst="rect">
            <a:avLst/>
          </a:prstGeom>
          <a:ln>
            <a:noFill/>
          </a:ln>
        </p:spPr>
      </p:pic>
      <p:pic>
        <p:nvPicPr>
          <p:cNvPr id="23" name="Picture 22">
            <a:extLst>
              <a:ext uri="{FF2B5EF4-FFF2-40B4-BE49-F238E27FC236}">
                <a16:creationId xmlns:a16="http://schemas.microsoft.com/office/drawing/2014/main" id="{8063A8A0-8BD9-5079-4445-35C358066644}"/>
              </a:ext>
            </a:extLst>
          </p:cNvPr>
          <p:cNvPicPr>
            <a:picLocks noChangeAspect="1"/>
          </p:cNvPicPr>
          <p:nvPr/>
        </p:nvPicPr>
        <p:blipFill>
          <a:blip r:embed="rId4"/>
          <a:stretch>
            <a:fillRect/>
          </a:stretch>
        </p:blipFill>
        <p:spPr>
          <a:xfrm>
            <a:off x="6964603" y="5464251"/>
            <a:ext cx="1150697" cy="226029"/>
          </a:xfrm>
          <a:prstGeom prst="rect">
            <a:avLst/>
          </a:prstGeom>
          <a:ln>
            <a:noFill/>
          </a:ln>
        </p:spPr>
      </p:pic>
      <p:pic>
        <p:nvPicPr>
          <p:cNvPr id="25" name="Picture 24" descr="A black text on a white background&#10;&#10;AI-generated content may be incorrect.">
            <a:extLst>
              <a:ext uri="{FF2B5EF4-FFF2-40B4-BE49-F238E27FC236}">
                <a16:creationId xmlns:a16="http://schemas.microsoft.com/office/drawing/2014/main" id="{8629F8C3-9B8D-0B89-BFD2-8B366A02043A}"/>
              </a:ext>
            </a:extLst>
          </p:cNvPr>
          <p:cNvPicPr>
            <a:picLocks noChangeAspect="1"/>
          </p:cNvPicPr>
          <p:nvPr/>
        </p:nvPicPr>
        <p:blipFill>
          <a:blip r:embed="rId5"/>
          <a:stretch>
            <a:fillRect/>
          </a:stretch>
        </p:blipFill>
        <p:spPr>
          <a:xfrm>
            <a:off x="9272755" y="4568659"/>
            <a:ext cx="2644027" cy="502031"/>
          </a:xfrm>
          <a:prstGeom prst="rect">
            <a:avLst/>
          </a:prstGeom>
        </p:spPr>
      </p:pic>
      <p:pic>
        <p:nvPicPr>
          <p:cNvPr id="29" name="Picture 28" descr="A screenshot of a graph&#10;&#10;AI-generated content may be incorrect.">
            <a:extLst>
              <a:ext uri="{FF2B5EF4-FFF2-40B4-BE49-F238E27FC236}">
                <a16:creationId xmlns:a16="http://schemas.microsoft.com/office/drawing/2014/main" id="{CEDC3CEB-1F97-E1F3-9CE0-91AE37D6B3EA}"/>
              </a:ext>
            </a:extLst>
          </p:cNvPr>
          <p:cNvPicPr>
            <a:picLocks noChangeAspect="1"/>
          </p:cNvPicPr>
          <p:nvPr/>
        </p:nvPicPr>
        <p:blipFill>
          <a:blip r:embed="rId6"/>
          <a:stretch>
            <a:fillRect/>
          </a:stretch>
        </p:blipFill>
        <p:spPr>
          <a:xfrm>
            <a:off x="729630" y="2141923"/>
            <a:ext cx="5219700" cy="2268436"/>
          </a:xfrm>
          <a:prstGeom prst="rect">
            <a:avLst/>
          </a:prstGeom>
        </p:spPr>
      </p:pic>
      <p:pic>
        <p:nvPicPr>
          <p:cNvPr id="31" name="Picture 30" descr="A number with black numbers&#10;&#10;AI-generated content may be incorrect.">
            <a:extLst>
              <a:ext uri="{FF2B5EF4-FFF2-40B4-BE49-F238E27FC236}">
                <a16:creationId xmlns:a16="http://schemas.microsoft.com/office/drawing/2014/main" id="{C6DD7D33-7BD9-30AB-C0C0-C3E21E3449F5}"/>
              </a:ext>
            </a:extLst>
          </p:cNvPr>
          <p:cNvPicPr>
            <a:picLocks noChangeAspect="1"/>
          </p:cNvPicPr>
          <p:nvPr/>
        </p:nvPicPr>
        <p:blipFill>
          <a:blip r:embed="rId7"/>
          <a:stretch>
            <a:fillRect/>
          </a:stretch>
        </p:blipFill>
        <p:spPr>
          <a:xfrm>
            <a:off x="9200216" y="5056278"/>
            <a:ext cx="2350916" cy="529404"/>
          </a:xfrm>
          <a:prstGeom prst="rect">
            <a:avLst/>
          </a:prstGeom>
        </p:spPr>
      </p:pic>
      <p:pic>
        <p:nvPicPr>
          <p:cNvPr id="33" name="Picture 32">
            <a:extLst>
              <a:ext uri="{FF2B5EF4-FFF2-40B4-BE49-F238E27FC236}">
                <a16:creationId xmlns:a16="http://schemas.microsoft.com/office/drawing/2014/main" id="{F6921B9B-7D76-0E9B-5267-4D069DCCB94A}"/>
              </a:ext>
            </a:extLst>
          </p:cNvPr>
          <p:cNvPicPr>
            <a:picLocks noChangeAspect="1"/>
          </p:cNvPicPr>
          <p:nvPr/>
        </p:nvPicPr>
        <p:blipFill>
          <a:blip r:embed="rId8"/>
          <a:stretch>
            <a:fillRect/>
          </a:stretch>
        </p:blipFill>
        <p:spPr>
          <a:xfrm>
            <a:off x="9272755" y="5690280"/>
            <a:ext cx="1448002" cy="257211"/>
          </a:xfrm>
          <a:prstGeom prst="rect">
            <a:avLst/>
          </a:prstGeom>
        </p:spPr>
      </p:pic>
      <p:cxnSp>
        <p:nvCxnSpPr>
          <p:cNvPr id="35" name="Straight Connector 34">
            <a:extLst>
              <a:ext uri="{FF2B5EF4-FFF2-40B4-BE49-F238E27FC236}">
                <a16:creationId xmlns:a16="http://schemas.microsoft.com/office/drawing/2014/main" id="{2D9F8474-F613-B267-6A91-FD26255B3C94}"/>
              </a:ext>
            </a:extLst>
          </p:cNvPr>
          <p:cNvCxnSpPr>
            <a:cxnSpLocks/>
          </p:cNvCxnSpPr>
          <p:nvPr/>
        </p:nvCxnSpPr>
        <p:spPr>
          <a:xfrm flipH="1">
            <a:off x="9111457" y="4143375"/>
            <a:ext cx="3968" cy="196215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2245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15CE4-8120-428A-9F1C-AE4731EBDD6D}"/>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4440C524-7AA2-FA84-F5B9-265EB9789D3D}"/>
              </a:ext>
            </a:extLst>
          </p:cNvPr>
          <p:cNvSpPr/>
          <p:nvPr/>
        </p:nvSpPr>
        <p:spPr>
          <a:xfrm>
            <a:off x="12333438"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3</a:t>
            </a:r>
          </a:p>
        </p:txBody>
      </p:sp>
      <p:cxnSp>
        <p:nvCxnSpPr>
          <p:cNvPr id="5" name="Straight Connector 4">
            <a:extLst>
              <a:ext uri="{FF2B5EF4-FFF2-40B4-BE49-F238E27FC236}">
                <a16:creationId xmlns:a16="http://schemas.microsoft.com/office/drawing/2014/main" id="{7A2DEAEA-01AD-7F98-D470-A2241124C89D}"/>
              </a:ext>
            </a:extLst>
          </p:cNvPr>
          <p:cNvCxnSpPr>
            <a:cxnSpLocks/>
          </p:cNvCxnSpPr>
          <p:nvPr/>
        </p:nvCxnSpPr>
        <p:spPr>
          <a:xfrm flipV="1">
            <a:off x="12989407" y="629544"/>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47F7F4FC-1B26-4037-FE42-A8EB5AE2CEB5}"/>
              </a:ext>
            </a:extLst>
          </p:cNvPr>
          <p:cNvSpPr txBox="1"/>
          <p:nvPr/>
        </p:nvSpPr>
        <p:spPr>
          <a:xfrm>
            <a:off x="5286387" y="3244334"/>
            <a:ext cx="1619226" cy="369332"/>
          </a:xfrm>
          <a:prstGeom prst="rect">
            <a:avLst/>
          </a:prstGeom>
          <a:noFill/>
        </p:spPr>
        <p:txBody>
          <a:bodyPr wrap="none" rtlCol="0">
            <a:spAutoFit/>
          </a:bodyPr>
          <a:lstStyle/>
          <a:p>
            <a:r>
              <a:rPr lang="en-US" dirty="0">
                <a:latin typeface="Perpetua Titling MT" panose="02020502060505020804" pitchFamily="18" charset="0"/>
              </a:rPr>
              <a:t>THANK YOU</a:t>
            </a:r>
          </a:p>
        </p:txBody>
      </p:sp>
    </p:spTree>
    <p:extLst>
      <p:ext uri="{BB962C8B-B14F-4D97-AF65-F5344CB8AC3E}">
        <p14:creationId xmlns:p14="http://schemas.microsoft.com/office/powerpoint/2010/main" val="3464572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A2C66C-609C-3752-CA00-ABCAE57BBB79}"/>
              </a:ext>
            </a:extLst>
          </p:cNvPr>
          <p:cNvSpPr txBox="1"/>
          <p:nvPr/>
        </p:nvSpPr>
        <p:spPr>
          <a:xfrm>
            <a:off x="533400" y="245646"/>
            <a:ext cx="6096000" cy="523220"/>
          </a:xfrm>
          <a:prstGeom prst="rect">
            <a:avLst/>
          </a:prstGeom>
          <a:noFill/>
        </p:spPr>
        <p:txBody>
          <a:bodyPr wrap="square">
            <a:spAutoFit/>
          </a:bodyPr>
          <a:lstStyle/>
          <a:p>
            <a:r>
              <a:rPr lang="en-US" sz="2800" dirty="0">
                <a:latin typeface="Perpetua Titling MT" panose="02020502060505020804" pitchFamily="18" charset="0"/>
              </a:rPr>
              <a:t>Advanced Data </a:t>
            </a:r>
            <a:r>
              <a:rPr lang="en-US" sz="2800" i="1" dirty="0">
                <a:latin typeface="Perpetua Titling MT" panose="02020502060505020804" pitchFamily="18" charset="0"/>
              </a:rPr>
              <a:t>Cleaning</a:t>
            </a:r>
          </a:p>
        </p:txBody>
      </p:sp>
      <p:sp>
        <p:nvSpPr>
          <p:cNvPr id="6" name="TextBox 5">
            <a:extLst>
              <a:ext uri="{FF2B5EF4-FFF2-40B4-BE49-F238E27FC236}">
                <a16:creationId xmlns:a16="http://schemas.microsoft.com/office/drawing/2014/main" id="{CF4893A3-D4ED-5ECF-C86C-6FA71F175D22}"/>
              </a:ext>
            </a:extLst>
          </p:cNvPr>
          <p:cNvSpPr txBox="1"/>
          <p:nvPr/>
        </p:nvSpPr>
        <p:spPr>
          <a:xfrm>
            <a:off x="4392970" y="1138070"/>
            <a:ext cx="3406061" cy="369332"/>
          </a:xfrm>
          <a:prstGeom prst="rect">
            <a:avLst/>
          </a:prstGeom>
          <a:noFill/>
        </p:spPr>
        <p:txBody>
          <a:bodyPr wrap="none" rtlCol="0">
            <a:spAutoFit/>
          </a:bodyPr>
          <a:lstStyle/>
          <a:p>
            <a:r>
              <a:rPr lang="en-US" b="1" dirty="0">
                <a:latin typeface="Perpetua Titling MT" panose="02020502060505020804" pitchFamily="18" charset="0"/>
              </a:rPr>
              <a:t>Diagnostic Dashboard</a:t>
            </a:r>
          </a:p>
        </p:txBody>
      </p:sp>
      <p:sp>
        <p:nvSpPr>
          <p:cNvPr id="7" name="TextBox 6">
            <a:extLst>
              <a:ext uri="{FF2B5EF4-FFF2-40B4-BE49-F238E27FC236}">
                <a16:creationId xmlns:a16="http://schemas.microsoft.com/office/drawing/2014/main" id="{5F5B3729-6D85-1B07-D334-78E390847007}"/>
              </a:ext>
            </a:extLst>
          </p:cNvPr>
          <p:cNvSpPr txBox="1"/>
          <p:nvPr/>
        </p:nvSpPr>
        <p:spPr>
          <a:xfrm>
            <a:off x="4324457" y="1419534"/>
            <a:ext cx="3543086" cy="307777"/>
          </a:xfrm>
          <a:prstGeom prst="rect">
            <a:avLst/>
          </a:prstGeom>
          <a:noFill/>
        </p:spPr>
        <p:txBody>
          <a:bodyPr wrap="none" rtlCol="0">
            <a:spAutoFit/>
          </a:bodyPr>
          <a:lstStyle/>
          <a:p>
            <a:r>
              <a:rPr lang="en-US" sz="1400" dirty="0">
                <a:latin typeface="Perpetua Titling MT" panose="02020502060505020804" pitchFamily="18" charset="0"/>
              </a:rPr>
              <a:t>Multivariate Anomaly Detection.</a:t>
            </a:r>
          </a:p>
        </p:txBody>
      </p:sp>
      <p:sp>
        <p:nvSpPr>
          <p:cNvPr id="9" name="TextBox 8">
            <a:extLst>
              <a:ext uri="{FF2B5EF4-FFF2-40B4-BE49-F238E27FC236}">
                <a16:creationId xmlns:a16="http://schemas.microsoft.com/office/drawing/2014/main" id="{774D0460-E287-F0C1-BFCF-B0ADE7F94B77}"/>
              </a:ext>
            </a:extLst>
          </p:cNvPr>
          <p:cNvSpPr txBox="1"/>
          <p:nvPr/>
        </p:nvSpPr>
        <p:spPr>
          <a:xfrm rot="21183090">
            <a:off x="5900540" y="6179800"/>
            <a:ext cx="1446951" cy="276999"/>
          </a:xfrm>
          <a:prstGeom prst="rect">
            <a:avLst/>
          </a:prstGeom>
          <a:noFill/>
        </p:spPr>
        <p:txBody>
          <a:bodyPr wrap="square">
            <a:spAutoFit/>
          </a:bodyPr>
          <a:lstStyle/>
          <a:p>
            <a:r>
              <a:rPr lang="en-US" sz="1200" dirty="0">
                <a:solidFill>
                  <a:srgbClr val="C00000"/>
                </a:solidFill>
                <a:latin typeface="Book Antiqua" panose="02040602050305030304" pitchFamily="18" charset="0"/>
              </a:rPr>
              <a:t>Elliptic Envelope</a:t>
            </a:r>
          </a:p>
        </p:txBody>
      </p:sp>
      <mc:AlternateContent xmlns:mc="http://schemas.openxmlformats.org/markup-compatibility/2006" xmlns:p14="http://schemas.microsoft.com/office/powerpoint/2010/main">
        <mc:Choice Requires="p14">
          <p:contentPart p14:bwMode="auto" r:id="rId2">
            <p14:nvContentPartPr>
              <p14:cNvPr id="58" name="Ink 57">
                <a:extLst>
                  <a:ext uri="{FF2B5EF4-FFF2-40B4-BE49-F238E27FC236}">
                    <a16:creationId xmlns:a16="http://schemas.microsoft.com/office/drawing/2014/main" id="{61B4CFC2-EC51-AFD6-BD1D-ACB5E71B0FB8}"/>
                  </a:ext>
                </a:extLst>
              </p14:cNvPr>
              <p14:cNvContentPartPr/>
              <p14:nvPr/>
            </p14:nvContentPartPr>
            <p14:xfrm>
              <a:off x="5889098" y="6020040"/>
              <a:ext cx="1294560" cy="596520"/>
            </p14:xfrm>
          </p:contentPart>
        </mc:Choice>
        <mc:Fallback xmlns="">
          <p:pic>
            <p:nvPicPr>
              <p:cNvPr id="58" name="Ink 57">
                <a:extLst>
                  <a:ext uri="{FF2B5EF4-FFF2-40B4-BE49-F238E27FC236}">
                    <a16:creationId xmlns:a16="http://schemas.microsoft.com/office/drawing/2014/main" id="{61B4CFC2-EC51-AFD6-BD1D-ACB5E71B0FB8}"/>
                  </a:ext>
                </a:extLst>
              </p:cNvPr>
              <p:cNvPicPr/>
              <p:nvPr/>
            </p:nvPicPr>
            <p:blipFill>
              <a:blip r:embed="rId4"/>
              <a:stretch>
                <a:fillRect/>
              </a:stretch>
            </p:blipFill>
            <p:spPr>
              <a:xfrm>
                <a:off x="5875058" y="6006000"/>
                <a:ext cx="1322640" cy="624600"/>
              </a:xfrm>
              <a:prstGeom prst="rect">
                <a:avLst/>
              </a:prstGeom>
            </p:spPr>
          </p:pic>
        </mc:Fallback>
      </mc:AlternateContent>
      <p:pic>
        <p:nvPicPr>
          <p:cNvPr id="4" name="Picture 3" descr="A screenshot of a graph&#10;&#10;AI-generated content may be incorrect.">
            <a:extLst>
              <a:ext uri="{FF2B5EF4-FFF2-40B4-BE49-F238E27FC236}">
                <a16:creationId xmlns:a16="http://schemas.microsoft.com/office/drawing/2014/main" id="{B79B9355-F807-095B-122B-F782AA79C7FF}"/>
              </a:ext>
            </a:extLst>
          </p:cNvPr>
          <p:cNvPicPr>
            <a:picLocks noChangeAspect="1"/>
          </p:cNvPicPr>
          <p:nvPr/>
        </p:nvPicPr>
        <p:blipFill>
          <a:blip r:embed="rId5"/>
          <a:stretch>
            <a:fillRect/>
          </a:stretch>
        </p:blipFill>
        <p:spPr>
          <a:xfrm>
            <a:off x="1441269" y="2158070"/>
            <a:ext cx="9309463" cy="3748458"/>
          </a:xfrm>
          <a:prstGeom prst="rect">
            <a:avLst/>
          </a:prstGeom>
        </p:spPr>
      </p:pic>
      <mc:AlternateContent xmlns:mc="http://schemas.openxmlformats.org/markup-compatibility/2006" xmlns:p14="http://schemas.microsoft.com/office/powerpoint/2010/main">
        <mc:Choice Requires="p14">
          <p:contentPart p14:bwMode="auto" r:id="rId6">
            <p14:nvContentPartPr>
              <p14:cNvPr id="59" name="Ink 58">
                <a:extLst>
                  <a:ext uri="{FF2B5EF4-FFF2-40B4-BE49-F238E27FC236}">
                    <a16:creationId xmlns:a16="http://schemas.microsoft.com/office/drawing/2014/main" id="{75015E77-A382-BD28-DFD7-1E36F2E90B00}"/>
                  </a:ext>
                </a:extLst>
              </p14:cNvPr>
              <p14:cNvContentPartPr/>
              <p14:nvPr/>
            </p14:nvContentPartPr>
            <p14:xfrm>
              <a:off x="6500813" y="5540520"/>
              <a:ext cx="262365" cy="462904"/>
            </p14:xfrm>
          </p:contentPart>
        </mc:Choice>
        <mc:Fallback xmlns="">
          <p:pic>
            <p:nvPicPr>
              <p:cNvPr id="59" name="Ink 58">
                <a:extLst>
                  <a:ext uri="{FF2B5EF4-FFF2-40B4-BE49-F238E27FC236}">
                    <a16:creationId xmlns:a16="http://schemas.microsoft.com/office/drawing/2014/main" id="{75015E77-A382-BD28-DFD7-1E36F2E90B00}"/>
                  </a:ext>
                </a:extLst>
              </p:cNvPr>
              <p:cNvPicPr/>
              <p:nvPr/>
            </p:nvPicPr>
            <p:blipFill>
              <a:blip r:embed="rId7"/>
              <a:stretch>
                <a:fillRect/>
              </a:stretch>
            </p:blipFill>
            <p:spPr>
              <a:xfrm>
                <a:off x="6472381" y="5512061"/>
                <a:ext cx="319229" cy="519821"/>
              </a:xfrm>
              <a:prstGeom prst="rect">
                <a:avLst/>
              </a:prstGeom>
            </p:spPr>
          </p:pic>
        </mc:Fallback>
      </mc:AlternateContent>
    </p:spTree>
    <p:extLst>
      <p:ext uri="{BB962C8B-B14F-4D97-AF65-F5344CB8AC3E}">
        <p14:creationId xmlns:p14="http://schemas.microsoft.com/office/powerpoint/2010/main" val="3899044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EED87F-84E7-5B3E-5563-944280F460DA}"/>
              </a:ext>
            </a:extLst>
          </p:cNvPr>
          <p:cNvSpPr txBox="1"/>
          <p:nvPr/>
        </p:nvSpPr>
        <p:spPr>
          <a:xfrm>
            <a:off x="514350" y="272534"/>
            <a:ext cx="6096000" cy="523220"/>
          </a:xfrm>
          <a:prstGeom prst="rect">
            <a:avLst/>
          </a:prstGeom>
          <a:noFill/>
        </p:spPr>
        <p:txBody>
          <a:bodyPr wrap="square">
            <a:spAutoFit/>
          </a:bodyPr>
          <a:lstStyle/>
          <a:p>
            <a:r>
              <a:rPr lang="en-US" sz="2800" dirty="0">
                <a:latin typeface="Perpetua Titling MT" panose="02020502060505020804" pitchFamily="18" charset="0"/>
              </a:rPr>
              <a:t>Real </a:t>
            </a:r>
            <a:r>
              <a:rPr lang="en-US" sz="2800" i="1" dirty="0">
                <a:latin typeface="Perpetua Titling MT" panose="02020502060505020804" pitchFamily="18" charset="0"/>
              </a:rPr>
              <a:t>Life</a:t>
            </a:r>
            <a:r>
              <a:rPr lang="en-US" sz="2800" dirty="0">
                <a:latin typeface="Perpetua Titling MT" panose="02020502060505020804" pitchFamily="18" charset="0"/>
              </a:rPr>
              <a:t> Analysis</a:t>
            </a:r>
            <a:endParaRPr lang="en-US" sz="2800" i="1" dirty="0">
              <a:latin typeface="Perpetua Titling MT" panose="02020502060505020804" pitchFamily="18" charset="0"/>
            </a:endParaRPr>
          </a:p>
        </p:txBody>
      </p:sp>
      <p:sp>
        <p:nvSpPr>
          <p:cNvPr id="8" name="TextBox 7">
            <a:extLst>
              <a:ext uri="{FF2B5EF4-FFF2-40B4-BE49-F238E27FC236}">
                <a16:creationId xmlns:a16="http://schemas.microsoft.com/office/drawing/2014/main" id="{F8A9E8C3-56CF-B8B0-7B18-9C73BC57E2F2}"/>
              </a:ext>
            </a:extLst>
          </p:cNvPr>
          <p:cNvSpPr txBox="1"/>
          <p:nvPr/>
        </p:nvSpPr>
        <p:spPr>
          <a:xfrm>
            <a:off x="3096076" y="1030849"/>
            <a:ext cx="5999848" cy="276999"/>
          </a:xfrm>
          <a:prstGeom prst="rect">
            <a:avLst/>
          </a:prstGeom>
          <a:noFill/>
        </p:spPr>
        <p:txBody>
          <a:bodyPr wrap="none" rtlCol="0">
            <a:spAutoFit/>
          </a:bodyPr>
          <a:lstStyle/>
          <a:p>
            <a:r>
              <a:rPr lang="en-US" sz="1200" dirty="0">
                <a:latin typeface="Perpetua Titling MT" panose="02020502060505020804" pitchFamily="18" charset="0"/>
              </a:rPr>
              <a:t>To predict future market trends, our data must represent reality.</a:t>
            </a:r>
          </a:p>
        </p:txBody>
      </p:sp>
      <p:pic>
        <p:nvPicPr>
          <p:cNvPr id="4" name="Picture 3" descr="A screenshot of a computer code&#10;&#10;AI-generated content may be incorrect.">
            <a:extLst>
              <a:ext uri="{FF2B5EF4-FFF2-40B4-BE49-F238E27FC236}">
                <a16:creationId xmlns:a16="http://schemas.microsoft.com/office/drawing/2014/main" id="{472FD093-ADC5-D53C-1EA4-2993D461B570}"/>
              </a:ext>
            </a:extLst>
          </p:cNvPr>
          <p:cNvPicPr>
            <a:picLocks noChangeAspect="1"/>
          </p:cNvPicPr>
          <p:nvPr/>
        </p:nvPicPr>
        <p:blipFill>
          <a:blip r:embed="rId3"/>
          <a:stretch>
            <a:fillRect/>
          </a:stretch>
        </p:blipFill>
        <p:spPr>
          <a:xfrm>
            <a:off x="584593" y="1638773"/>
            <a:ext cx="4679293" cy="4654730"/>
          </a:xfrm>
          <a:prstGeom prst="rect">
            <a:avLst/>
          </a:prstGeom>
        </p:spPr>
      </p:pic>
      <p:pic>
        <p:nvPicPr>
          <p:cNvPr id="9" name="Picture 8" descr="A white text with black text&#10;&#10;AI-generated content may be incorrect.">
            <a:extLst>
              <a:ext uri="{FF2B5EF4-FFF2-40B4-BE49-F238E27FC236}">
                <a16:creationId xmlns:a16="http://schemas.microsoft.com/office/drawing/2014/main" id="{03D4B58F-C589-095D-86FA-B35140CD7CBA}"/>
              </a:ext>
            </a:extLst>
          </p:cNvPr>
          <p:cNvPicPr>
            <a:picLocks noChangeAspect="1"/>
          </p:cNvPicPr>
          <p:nvPr/>
        </p:nvPicPr>
        <p:blipFill>
          <a:blip r:embed="rId4"/>
          <a:stretch>
            <a:fillRect/>
          </a:stretch>
        </p:blipFill>
        <p:spPr>
          <a:xfrm>
            <a:off x="6096000" y="1638773"/>
            <a:ext cx="3515216" cy="1133633"/>
          </a:xfrm>
          <a:prstGeom prst="rect">
            <a:avLst/>
          </a:prstGeom>
        </p:spPr>
      </p:pic>
      <p:pic>
        <p:nvPicPr>
          <p:cNvPr id="13" name="Picture 12" descr="A diagram of a data analysis&#10;&#10;AI-generated content may be incorrect.">
            <a:extLst>
              <a:ext uri="{FF2B5EF4-FFF2-40B4-BE49-F238E27FC236}">
                <a16:creationId xmlns:a16="http://schemas.microsoft.com/office/drawing/2014/main" id="{68B74047-2960-AB19-036C-E5599C136102}"/>
              </a:ext>
            </a:extLst>
          </p:cNvPr>
          <p:cNvPicPr>
            <a:picLocks noChangeAspect="1"/>
          </p:cNvPicPr>
          <p:nvPr/>
        </p:nvPicPr>
        <p:blipFill>
          <a:blip r:embed="rId5"/>
          <a:stretch>
            <a:fillRect/>
          </a:stretch>
        </p:blipFill>
        <p:spPr>
          <a:xfrm>
            <a:off x="5678247" y="3103331"/>
            <a:ext cx="5441201" cy="3157635"/>
          </a:xfrm>
          <a:prstGeom prst="rect">
            <a:avLst/>
          </a:prstGeom>
        </p:spPr>
      </p:pic>
    </p:spTree>
    <p:extLst>
      <p:ext uri="{BB962C8B-B14F-4D97-AF65-F5344CB8AC3E}">
        <p14:creationId xmlns:p14="http://schemas.microsoft.com/office/powerpoint/2010/main" val="2865217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17B665D-C5EB-3A84-C8D1-1E31D73C0238}"/>
              </a:ext>
            </a:extLst>
          </p:cNvPr>
          <p:cNvSpPr txBox="1"/>
          <p:nvPr/>
        </p:nvSpPr>
        <p:spPr>
          <a:xfrm>
            <a:off x="522514" y="301563"/>
            <a:ext cx="4731657" cy="523220"/>
          </a:xfrm>
          <a:prstGeom prst="rect">
            <a:avLst/>
          </a:prstGeom>
          <a:noFill/>
        </p:spPr>
        <p:txBody>
          <a:bodyPr wrap="square">
            <a:spAutoFit/>
          </a:bodyPr>
          <a:lstStyle/>
          <a:p>
            <a:r>
              <a:rPr lang="en-US" sz="2800" b="1" dirty="0">
                <a:effectLst/>
                <a:latin typeface="Perpetua Titling MT" panose="02020502060505020804" pitchFamily="18" charset="0"/>
                <a:ea typeface="Arial Unicode MS"/>
                <a:cs typeface="Times New Roman" panose="02020603050405020304" pitchFamily="18" charset="0"/>
              </a:rPr>
              <a:t>1. </a:t>
            </a:r>
            <a:r>
              <a:rPr lang="en-US" sz="2800" dirty="0">
                <a:effectLst/>
                <a:latin typeface="Perpetua Titling MT" panose="02020502060505020804" pitchFamily="18" charset="0"/>
                <a:ea typeface="Arial Unicode MS"/>
                <a:cs typeface="Times New Roman" panose="02020603050405020304" pitchFamily="18" charset="0"/>
              </a:rPr>
              <a:t>Descriptive </a:t>
            </a:r>
            <a:r>
              <a:rPr lang="en-US" sz="2800" i="1" dirty="0">
                <a:effectLst/>
                <a:latin typeface="Perpetua Titling MT" panose="02020502060505020804" pitchFamily="18" charset="0"/>
                <a:ea typeface="Arial Unicode MS"/>
                <a:cs typeface="Times New Roman" panose="02020603050405020304" pitchFamily="18" charset="0"/>
              </a:rPr>
              <a:t>Statistics</a:t>
            </a:r>
            <a:endParaRPr lang="en-US" sz="2800" i="1" dirty="0">
              <a:latin typeface="Perpetua Titling MT" panose="02020502060505020804" pitchFamily="18" charset="0"/>
            </a:endParaRPr>
          </a:p>
        </p:txBody>
      </p:sp>
      <p:sp>
        <p:nvSpPr>
          <p:cNvPr id="8" name="TextBox 7">
            <a:extLst>
              <a:ext uri="{FF2B5EF4-FFF2-40B4-BE49-F238E27FC236}">
                <a16:creationId xmlns:a16="http://schemas.microsoft.com/office/drawing/2014/main" id="{EF252C98-716D-6A9A-11F8-E3357C288D03}"/>
              </a:ext>
            </a:extLst>
          </p:cNvPr>
          <p:cNvSpPr txBox="1"/>
          <p:nvPr/>
        </p:nvSpPr>
        <p:spPr>
          <a:xfrm>
            <a:off x="1474138" y="1307069"/>
            <a:ext cx="3006208" cy="369332"/>
          </a:xfrm>
          <a:prstGeom prst="rect">
            <a:avLst/>
          </a:prstGeom>
          <a:noFill/>
        </p:spPr>
        <p:txBody>
          <a:bodyPr wrap="none" rtlCol="0">
            <a:spAutoFit/>
          </a:bodyPr>
          <a:lstStyle/>
          <a:p>
            <a:r>
              <a:rPr lang="en-US" b="1" dirty="0">
                <a:latin typeface="Perpetua Titling MT" panose="02020502060505020804" pitchFamily="18" charset="0"/>
              </a:rPr>
              <a:t>a. </a:t>
            </a:r>
            <a:r>
              <a:rPr lang="en-US" dirty="0">
                <a:latin typeface="Perpetua Titling MT" panose="02020502060505020804" pitchFamily="18" charset="0"/>
              </a:rPr>
              <a:t>Numerical Features</a:t>
            </a:r>
          </a:p>
        </p:txBody>
      </p:sp>
      <p:sp>
        <p:nvSpPr>
          <p:cNvPr id="9" name="TextBox 8">
            <a:extLst>
              <a:ext uri="{FF2B5EF4-FFF2-40B4-BE49-F238E27FC236}">
                <a16:creationId xmlns:a16="http://schemas.microsoft.com/office/drawing/2014/main" id="{23D2CDE6-D8CC-B3B4-C31A-15826E5FCCD1}"/>
              </a:ext>
            </a:extLst>
          </p:cNvPr>
          <p:cNvSpPr txBox="1"/>
          <p:nvPr/>
        </p:nvSpPr>
        <p:spPr>
          <a:xfrm>
            <a:off x="1474138" y="4075277"/>
            <a:ext cx="3267754" cy="369332"/>
          </a:xfrm>
          <a:prstGeom prst="rect">
            <a:avLst/>
          </a:prstGeom>
          <a:noFill/>
        </p:spPr>
        <p:txBody>
          <a:bodyPr wrap="none" rtlCol="0">
            <a:spAutoFit/>
          </a:bodyPr>
          <a:lstStyle/>
          <a:p>
            <a:r>
              <a:rPr lang="en-US" b="1" dirty="0">
                <a:latin typeface="Perpetua Titling MT" panose="02020502060505020804" pitchFamily="18" charset="0"/>
              </a:rPr>
              <a:t>b. </a:t>
            </a:r>
            <a:r>
              <a:rPr lang="en-US" dirty="0">
                <a:latin typeface="Perpetua Titling MT" panose="02020502060505020804" pitchFamily="18" charset="0"/>
              </a:rPr>
              <a:t>Categorical Features</a:t>
            </a:r>
          </a:p>
        </p:txBody>
      </p:sp>
      <p:sp>
        <p:nvSpPr>
          <p:cNvPr id="2" name="Oval 1">
            <a:extLst>
              <a:ext uri="{FF2B5EF4-FFF2-40B4-BE49-F238E27FC236}">
                <a16:creationId xmlns:a16="http://schemas.microsoft.com/office/drawing/2014/main" id="{67654B6D-044D-3E47-C4BD-CF69C9A69245}"/>
              </a:ext>
            </a:extLst>
          </p:cNvPr>
          <p:cNvSpPr/>
          <p:nvPr/>
        </p:nvSpPr>
        <p:spPr>
          <a:xfrm>
            <a:off x="12390588"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A</a:t>
            </a:r>
          </a:p>
        </p:txBody>
      </p:sp>
      <p:cxnSp>
        <p:nvCxnSpPr>
          <p:cNvPr id="4" name="Straight Connector 3">
            <a:extLst>
              <a:ext uri="{FF2B5EF4-FFF2-40B4-BE49-F238E27FC236}">
                <a16:creationId xmlns:a16="http://schemas.microsoft.com/office/drawing/2014/main" id="{4B7D8E29-C46E-A9B0-4055-FFF16A7D8E86}"/>
              </a:ext>
            </a:extLst>
          </p:cNvPr>
          <p:cNvCxnSpPr>
            <a:stCxn id="2" idx="6"/>
          </p:cNvCxnSpPr>
          <p:nvPr/>
        </p:nvCxnSpPr>
        <p:spPr>
          <a:xfrm flipV="1">
            <a:off x="13046557"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pic>
        <p:nvPicPr>
          <p:cNvPr id="10" name="Picture 9" descr="A black and white rectangular object with text&#10;&#10;AI-generated content may be incorrect.">
            <a:extLst>
              <a:ext uri="{FF2B5EF4-FFF2-40B4-BE49-F238E27FC236}">
                <a16:creationId xmlns:a16="http://schemas.microsoft.com/office/drawing/2014/main" id="{CCACF0A0-6815-2D3A-075A-4B12327FD0E0}"/>
              </a:ext>
            </a:extLst>
          </p:cNvPr>
          <p:cNvPicPr>
            <a:picLocks noChangeAspect="1"/>
          </p:cNvPicPr>
          <p:nvPr/>
        </p:nvPicPr>
        <p:blipFill>
          <a:blip r:embed="rId2"/>
          <a:stretch>
            <a:fillRect/>
          </a:stretch>
        </p:blipFill>
        <p:spPr>
          <a:xfrm>
            <a:off x="3699570" y="1869456"/>
            <a:ext cx="7711654" cy="2205821"/>
          </a:xfrm>
          <a:prstGeom prst="rect">
            <a:avLst/>
          </a:prstGeom>
        </p:spPr>
      </p:pic>
      <p:pic>
        <p:nvPicPr>
          <p:cNvPr id="12" name="Picture 11" descr="A table of statistics with text&#10;&#10;AI-generated content may be incorrect.">
            <a:extLst>
              <a:ext uri="{FF2B5EF4-FFF2-40B4-BE49-F238E27FC236}">
                <a16:creationId xmlns:a16="http://schemas.microsoft.com/office/drawing/2014/main" id="{F71AE00B-A160-EC95-4212-D542D0998FA9}"/>
              </a:ext>
            </a:extLst>
          </p:cNvPr>
          <p:cNvPicPr>
            <a:picLocks noChangeAspect="1"/>
          </p:cNvPicPr>
          <p:nvPr/>
        </p:nvPicPr>
        <p:blipFill>
          <a:blip r:embed="rId3"/>
          <a:stretch>
            <a:fillRect/>
          </a:stretch>
        </p:blipFill>
        <p:spPr>
          <a:xfrm>
            <a:off x="4067269" y="4700276"/>
            <a:ext cx="7343955" cy="2012278"/>
          </a:xfrm>
          <a:prstGeom prst="rect">
            <a:avLst/>
          </a:prstGeom>
        </p:spPr>
      </p:pic>
    </p:spTree>
    <p:extLst>
      <p:ext uri="{BB962C8B-B14F-4D97-AF65-F5344CB8AC3E}">
        <p14:creationId xmlns:p14="http://schemas.microsoft.com/office/powerpoint/2010/main" val="3229213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AAF5FF-55A9-B64A-2EB3-05A31327D37C}"/>
              </a:ext>
            </a:extLst>
          </p:cNvPr>
          <p:cNvSpPr txBox="1"/>
          <p:nvPr/>
        </p:nvSpPr>
        <p:spPr>
          <a:xfrm>
            <a:off x="522514" y="301563"/>
            <a:ext cx="4731657" cy="523220"/>
          </a:xfrm>
          <a:prstGeom prst="rect">
            <a:avLst/>
          </a:prstGeom>
          <a:noFill/>
        </p:spPr>
        <p:txBody>
          <a:bodyPr wrap="square">
            <a:spAutoFit/>
          </a:bodyPr>
          <a:lstStyle/>
          <a:p>
            <a:r>
              <a:rPr lang="en-US" sz="2800" b="1" dirty="0">
                <a:latin typeface="Perpetua Titling MT" panose="02020502060505020804" pitchFamily="18" charset="0"/>
                <a:ea typeface="Arial Unicode MS"/>
                <a:cs typeface="Times New Roman" panose="02020603050405020304" pitchFamily="18" charset="0"/>
              </a:rPr>
              <a:t>2</a:t>
            </a:r>
            <a:r>
              <a:rPr lang="en-US" sz="2800" b="1" dirty="0">
                <a:effectLst/>
                <a:latin typeface="Perpetua Titling MT" panose="02020502060505020804" pitchFamily="18" charset="0"/>
                <a:ea typeface="Arial Unicode MS"/>
                <a:cs typeface="Times New Roman" panose="02020603050405020304" pitchFamily="18" charset="0"/>
              </a:rPr>
              <a:t>. </a:t>
            </a:r>
            <a:r>
              <a:rPr lang="en-US" sz="2800" dirty="0">
                <a:latin typeface="Perpetua Titling MT" panose="02020502060505020804" pitchFamily="18" charset="0"/>
              </a:rPr>
              <a:t>Data </a:t>
            </a:r>
            <a:r>
              <a:rPr lang="en-US" sz="2800" i="1" dirty="0">
                <a:latin typeface="Perpetua Titling MT" panose="02020502060505020804" pitchFamily="18" charset="0"/>
              </a:rPr>
              <a:t>Visualization</a:t>
            </a:r>
          </a:p>
        </p:txBody>
      </p:sp>
      <p:sp>
        <p:nvSpPr>
          <p:cNvPr id="2" name="TextBox 1">
            <a:extLst>
              <a:ext uri="{FF2B5EF4-FFF2-40B4-BE49-F238E27FC236}">
                <a16:creationId xmlns:a16="http://schemas.microsoft.com/office/drawing/2014/main" id="{4C2CC328-D01F-8F2A-6EF8-33592C27D403}"/>
              </a:ext>
            </a:extLst>
          </p:cNvPr>
          <p:cNvSpPr txBox="1"/>
          <p:nvPr/>
        </p:nvSpPr>
        <p:spPr>
          <a:xfrm>
            <a:off x="807186" y="2485275"/>
            <a:ext cx="3230880" cy="2246769"/>
          </a:xfrm>
          <a:prstGeom prst="rect">
            <a:avLst/>
          </a:prstGeom>
          <a:noFill/>
        </p:spPr>
        <p:txBody>
          <a:bodyPr wrap="square" rtlCol="0">
            <a:spAutoFit/>
          </a:bodyPr>
          <a:lstStyle/>
          <a:p>
            <a:pPr algn="just"/>
            <a:r>
              <a:rPr lang="en-US" sz="1400" dirty="0"/>
              <a:t>This bar chart breaks down the rental market by neighborhood and building type. It allows us to compare premiums across neighborhoods. For example, observing how ‘downtown' properties command higher rents than 'Suburbs' for the same building type. It also highlights the price hierarchy, showing where Condos consistently outperform standard Apartments.</a:t>
            </a:r>
          </a:p>
        </p:txBody>
      </p:sp>
      <p:sp>
        <p:nvSpPr>
          <p:cNvPr id="5" name="Oval 4">
            <a:extLst>
              <a:ext uri="{FF2B5EF4-FFF2-40B4-BE49-F238E27FC236}">
                <a16:creationId xmlns:a16="http://schemas.microsoft.com/office/drawing/2014/main" id="{E05EEFAE-EEB1-9F5F-7A89-30333F4F746E}"/>
              </a:ext>
            </a:extLst>
          </p:cNvPr>
          <p:cNvSpPr/>
          <p:nvPr/>
        </p:nvSpPr>
        <p:spPr>
          <a:xfrm>
            <a:off x="10895163"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A</a:t>
            </a:r>
          </a:p>
        </p:txBody>
      </p:sp>
      <p:cxnSp>
        <p:nvCxnSpPr>
          <p:cNvPr id="7" name="Straight Connector 6">
            <a:extLst>
              <a:ext uri="{FF2B5EF4-FFF2-40B4-BE49-F238E27FC236}">
                <a16:creationId xmlns:a16="http://schemas.microsoft.com/office/drawing/2014/main" id="{47C5A479-A4C5-63DA-33A8-E38744BC1B41}"/>
              </a:ext>
            </a:extLst>
          </p:cNvPr>
          <p:cNvCxnSpPr>
            <a:stCxn id="5" idx="6"/>
          </p:cNvCxnSpPr>
          <p:nvPr/>
        </p:nvCxnSpPr>
        <p:spPr>
          <a:xfrm flipV="1">
            <a:off x="11551132"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D2DDBEDF-2200-D078-607D-EB362A18E785}"/>
              </a:ext>
            </a:extLst>
          </p:cNvPr>
          <p:cNvSpPr/>
          <p:nvPr/>
        </p:nvSpPr>
        <p:spPr>
          <a:xfrm>
            <a:off x="12314388" y="301561"/>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B</a:t>
            </a:r>
          </a:p>
        </p:txBody>
      </p:sp>
      <p:cxnSp>
        <p:nvCxnSpPr>
          <p:cNvPr id="10" name="Straight Connector 9">
            <a:extLst>
              <a:ext uri="{FF2B5EF4-FFF2-40B4-BE49-F238E27FC236}">
                <a16:creationId xmlns:a16="http://schemas.microsoft.com/office/drawing/2014/main" id="{17B06DB1-131B-0294-7887-A9DF948DA834}"/>
              </a:ext>
            </a:extLst>
          </p:cNvPr>
          <p:cNvCxnSpPr>
            <a:stCxn id="9" idx="6"/>
          </p:cNvCxnSpPr>
          <p:nvPr/>
        </p:nvCxnSpPr>
        <p:spPr>
          <a:xfrm flipV="1">
            <a:off x="12970357" y="629545"/>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pic>
        <p:nvPicPr>
          <p:cNvPr id="8" name="Picture 7" descr="A graph showing a number of rentals&#10;&#10;AI-generated content may be incorrect.">
            <a:extLst>
              <a:ext uri="{FF2B5EF4-FFF2-40B4-BE49-F238E27FC236}">
                <a16:creationId xmlns:a16="http://schemas.microsoft.com/office/drawing/2014/main" id="{D6D4E514-03D9-F619-EF1B-FFE7BA2F042F}"/>
              </a:ext>
            </a:extLst>
          </p:cNvPr>
          <p:cNvPicPr>
            <a:picLocks noChangeAspect="1"/>
          </p:cNvPicPr>
          <p:nvPr/>
        </p:nvPicPr>
        <p:blipFill>
          <a:blip r:embed="rId2"/>
          <a:stretch>
            <a:fillRect/>
          </a:stretch>
        </p:blipFill>
        <p:spPr>
          <a:xfrm>
            <a:off x="5254171" y="1889258"/>
            <a:ext cx="6296961" cy="3654250"/>
          </a:xfrm>
          <a:prstGeom prst="rect">
            <a:avLst/>
          </a:prstGeom>
        </p:spPr>
      </p:pic>
    </p:spTree>
    <p:extLst>
      <p:ext uri="{BB962C8B-B14F-4D97-AF65-F5344CB8AC3E}">
        <p14:creationId xmlns:p14="http://schemas.microsoft.com/office/powerpoint/2010/main" val="3274311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77E711-8622-6FB7-1516-2D5E0F7CF93D}"/>
              </a:ext>
            </a:extLst>
          </p:cNvPr>
          <p:cNvSpPr txBox="1"/>
          <p:nvPr/>
        </p:nvSpPr>
        <p:spPr>
          <a:xfrm>
            <a:off x="522514" y="301563"/>
            <a:ext cx="4731657" cy="523220"/>
          </a:xfrm>
          <a:prstGeom prst="rect">
            <a:avLst/>
          </a:prstGeom>
          <a:noFill/>
        </p:spPr>
        <p:txBody>
          <a:bodyPr wrap="square">
            <a:spAutoFit/>
          </a:bodyPr>
          <a:lstStyle/>
          <a:p>
            <a:r>
              <a:rPr lang="en-US" sz="2800" b="1" dirty="0">
                <a:latin typeface="Perpetua Titling MT" panose="02020502060505020804" pitchFamily="18" charset="0"/>
                <a:ea typeface="Arial Unicode MS"/>
                <a:cs typeface="Times New Roman" panose="02020603050405020304" pitchFamily="18" charset="0"/>
              </a:rPr>
              <a:t>2</a:t>
            </a:r>
            <a:r>
              <a:rPr lang="en-US" sz="2800" b="1" dirty="0">
                <a:effectLst/>
                <a:latin typeface="Perpetua Titling MT" panose="02020502060505020804" pitchFamily="18" charset="0"/>
                <a:ea typeface="Arial Unicode MS"/>
                <a:cs typeface="Times New Roman" panose="02020603050405020304" pitchFamily="18" charset="0"/>
              </a:rPr>
              <a:t>. </a:t>
            </a:r>
            <a:r>
              <a:rPr lang="en-US" sz="2800" dirty="0">
                <a:latin typeface="Perpetua Titling MT" panose="02020502060505020804" pitchFamily="18" charset="0"/>
              </a:rPr>
              <a:t>Data </a:t>
            </a:r>
            <a:r>
              <a:rPr lang="en-US" sz="2800" i="1" dirty="0">
                <a:latin typeface="Perpetua Titling MT" panose="02020502060505020804" pitchFamily="18" charset="0"/>
              </a:rPr>
              <a:t>Visualization</a:t>
            </a:r>
          </a:p>
        </p:txBody>
      </p:sp>
      <p:sp>
        <p:nvSpPr>
          <p:cNvPr id="2" name="TextBox 1">
            <a:extLst>
              <a:ext uri="{FF2B5EF4-FFF2-40B4-BE49-F238E27FC236}">
                <a16:creationId xmlns:a16="http://schemas.microsoft.com/office/drawing/2014/main" id="{E45CE4BA-5045-190E-60F7-BD1735EB3092}"/>
              </a:ext>
            </a:extLst>
          </p:cNvPr>
          <p:cNvSpPr txBox="1"/>
          <p:nvPr/>
        </p:nvSpPr>
        <p:spPr>
          <a:xfrm>
            <a:off x="841691" y="2685572"/>
            <a:ext cx="3230880" cy="2246769"/>
          </a:xfrm>
          <a:prstGeom prst="rect">
            <a:avLst/>
          </a:prstGeom>
          <a:noFill/>
        </p:spPr>
        <p:txBody>
          <a:bodyPr wrap="square" rtlCol="0">
            <a:spAutoFit/>
          </a:bodyPr>
          <a:lstStyle/>
          <a:p>
            <a:pPr algn="just"/>
            <a:r>
              <a:rPr lang="en-US" sz="1400" dirty="0"/>
              <a:t>The histogram reveals the shape of the market. The data is right-skewed, meaning most apartments are clustered in the affordable range (the tall bars on the left), while a long tail extends to the right, representing the minority of ultra-luxury properties. This confirms that while the 'average' rent might be high, the 'typical' unit is much cheaper.</a:t>
            </a:r>
          </a:p>
        </p:txBody>
      </p:sp>
      <p:sp>
        <p:nvSpPr>
          <p:cNvPr id="5" name="Oval 4">
            <a:extLst>
              <a:ext uri="{FF2B5EF4-FFF2-40B4-BE49-F238E27FC236}">
                <a16:creationId xmlns:a16="http://schemas.microsoft.com/office/drawing/2014/main" id="{ACE119DB-4A6A-7E66-AB0B-BBC29FD87543}"/>
              </a:ext>
            </a:extLst>
          </p:cNvPr>
          <p:cNvSpPr/>
          <p:nvPr/>
        </p:nvSpPr>
        <p:spPr>
          <a:xfrm>
            <a:off x="10895163"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B</a:t>
            </a:r>
          </a:p>
        </p:txBody>
      </p:sp>
      <p:cxnSp>
        <p:nvCxnSpPr>
          <p:cNvPr id="6" name="Straight Connector 5">
            <a:extLst>
              <a:ext uri="{FF2B5EF4-FFF2-40B4-BE49-F238E27FC236}">
                <a16:creationId xmlns:a16="http://schemas.microsoft.com/office/drawing/2014/main" id="{DA6B715F-C8D4-EA51-1C55-B646E1EB0ACF}"/>
              </a:ext>
            </a:extLst>
          </p:cNvPr>
          <p:cNvCxnSpPr>
            <a:stCxn id="5" idx="6"/>
          </p:cNvCxnSpPr>
          <p:nvPr/>
        </p:nvCxnSpPr>
        <p:spPr>
          <a:xfrm flipV="1">
            <a:off x="11551132"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D82E3D98-65A0-4F25-BDF5-2C67522CAA11}"/>
              </a:ext>
            </a:extLst>
          </p:cNvPr>
          <p:cNvSpPr/>
          <p:nvPr/>
        </p:nvSpPr>
        <p:spPr>
          <a:xfrm>
            <a:off x="12333438"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A</a:t>
            </a:r>
          </a:p>
        </p:txBody>
      </p:sp>
      <p:cxnSp>
        <p:nvCxnSpPr>
          <p:cNvPr id="8" name="Straight Connector 7">
            <a:extLst>
              <a:ext uri="{FF2B5EF4-FFF2-40B4-BE49-F238E27FC236}">
                <a16:creationId xmlns:a16="http://schemas.microsoft.com/office/drawing/2014/main" id="{5AB3D830-E676-E13E-3F9F-A079BCE6F05A}"/>
              </a:ext>
            </a:extLst>
          </p:cNvPr>
          <p:cNvCxnSpPr>
            <a:stCxn id="7" idx="6"/>
          </p:cNvCxnSpPr>
          <p:nvPr/>
        </p:nvCxnSpPr>
        <p:spPr>
          <a:xfrm flipV="1">
            <a:off x="12989407"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50E85A8E-1F80-8401-7495-772FB7A4024C}"/>
              </a:ext>
            </a:extLst>
          </p:cNvPr>
          <p:cNvSpPr/>
          <p:nvPr/>
        </p:nvSpPr>
        <p:spPr>
          <a:xfrm>
            <a:off x="12632846" y="301561"/>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C</a:t>
            </a:r>
          </a:p>
        </p:txBody>
      </p:sp>
      <p:cxnSp>
        <p:nvCxnSpPr>
          <p:cNvPr id="10" name="Straight Connector 9">
            <a:extLst>
              <a:ext uri="{FF2B5EF4-FFF2-40B4-BE49-F238E27FC236}">
                <a16:creationId xmlns:a16="http://schemas.microsoft.com/office/drawing/2014/main" id="{E8F93A23-E733-6C28-A57E-6031E8E6EAEB}"/>
              </a:ext>
            </a:extLst>
          </p:cNvPr>
          <p:cNvCxnSpPr>
            <a:stCxn id="9" idx="6"/>
          </p:cNvCxnSpPr>
          <p:nvPr/>
        </p:nvCxnSpPr>
        <p:spPr>
          <a:xfrm flipV="1">
            <a:off x="13288815" y="629545"/>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pic>
        <p:nvPicPr>
          <p:cNvPr id="12" name="Picture 11" descr="A graph of a distribution of rental prices&#10;&#10;AI-generated content may be incorrect.">
            <a:extLst>
              <a:ext uri="{FF2B5EF4-FFF2-40B4-BE49-F238E27FC236}">
                <a16:creationId xmlns:a16="http://schemas.microsoft.com/office/drawing/2014/main" id="{BFB54A7F-2BD2-BDDA-5138-59934F157B7B}"/>
              </a:ext>
            </a:extLst>
          </p:cNvPr>
          <p:cNvPicPr>
            <a:picLocks noChangeAspect="1"/>
          </p:cNvPicPr>
          <p:nvPr/>
        </p:nvPicPr>
        <p:blipFill>
          <a:blip r:embed="rId2"/>
          <a:stretch>
            <a:fillRect/>
          </a:stretch>
        </p:blipFill>
        <p:spPr>
          <a:xfrm>
            <a:off x="5237083" y="2034234"/>
            <a:ext cx="6521529" cy="3784571"/>
          </a:xfrm>
          <a:prstGeom prst="rect">
            <a:avLst/>
          </a:prstGeom>
        </p:spPr>
      </p:pic>
    </p:spTree>
    <p:extLst>
      <p:ext uri="{BB962C8B-B14F-4D97-AF65-F5344CB8AC3E}">
        <p14:creationId xmlns:p14="http://schemas.microsoft.com/office/powerpoint/2010/main" val="4073799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9722A6-CB46-5AED-B113-4AF3C8BF8C96}"/>
              </a:ext>
            </a:extLst>
          </p:cNvPr>
          <p:cNvSpPr txBox="1"/>
          <p:nvPr/>
        </p:nvSpPr>
        <p:spPr>
          <a:xfrm>
            <a:off x="522514" y="301563"/>
            <a:ext cx="4731657" cy="523220"/>
          </a:xfrm>
          <a:prstGeom prst="rect">
            <a:avLst/>
          </a:prstGeom>
          <a:noFill/>
        </p:spPr>
        <p:txBody>
          <a:bodyPr wrap="square">
            <a:spAutoFit/>
          </a:bodyPr>
          <a:lstStyle/>
          <a:p>
            <a:r>
              <a:rPr lang="en-US" sz="2800" b="1" dirty="0">
                <a:latin typeface="Perpetua Titling MT" panose="02020502060505020804" pitchFamily="18" charset="0"/>
                <a:ea typeface="Arial Unicode MS"/>
                <a:cs typeface="Times New Roman" panose="02020603050405020304" pitchFamily="18" charset="0"/>
              </a:rPr>
              <a:t>2</a:t>
            </a:r>
            <a:r>
              <a:rPr lang="en-US" sz="2800" b="1" dirty="0">
                <a:effectLst/>
                <a:latin typeface="Perpetua Titling MT" panose="02020502060505020804" pitchFamily="18" charset="0"/>
                <a:ea typeface="Arial Unicode MS"/>
                <a:cs typeface="Times New Roman" panose="02020603050405020304" pitchFamily="18" charset="0"/>
              </a:rPr>
              <a:t>. </a:t>
            </a:r>
            <a:r>
              <a:rPr lang="en-US" sz="2800" dirty="0">
                <a:latin typeface="Perpetua Titling MT" panose="02020502060505020804" pitchFamily="18" charset="0"/>
              </a:rPr>
              <a:t>Data </a:t>
            </a:r>
            <a:r>
              <a:rPr lang="en-US" sz="2800" i="1" dirty="0">
                <a:latin typeface="Perpetua Titling MT" panose="02020502060505020804" pitchFamily="18" charset="0"/>
              </a:rPr>
              <a:t>Visualization</a:t>
            </a:r>
          </a:p>
        </p:txBody>
      </p:sp>
      <p:sp>
        <p:nvSpPr>
          <p:cNvPr id="4" name="TextBox 3">
            <a:extLst>
              <a:ext uri="{FF2B5EF4-FFF2-40B4-BE49-F238E27FC236}">
                <a16:creationId xmlns:a16="http://schemas.microsoft.com/office/drawing/2014/main" id="{AE75915D-F8E1-3129-460C-D904D53216C6}"/>
              </a:ext>
            </a:extLst>
          </p:cNvPr>
          <p:cNvSpPr txBox="1"/>
          <p:nvPr/>
        </p:nvSpPr>
        <p:spPr>
          <a:xfrm>
            <a:off x="6806979" y="4583823"/>
            <a:ext cx="4652865" cy="1600438"/>
          </a:xfrm>
          <a:prstGeom prst="rect">
            <a:avLst/>
          </a:prstGeom>
          <a:noFill/>
        </p:spPr>
        <p:txBody>
          <a:bodyPr wrap="square">
            <a:spAutoFit/>
          </a:bodyPr>
          <a:lstStyle/>
          <a:p>
            <a:pPr algn="just"/>
            <a:r>
              <a:rPr lang="en-US" sz="1400" dirty="0"/>
              <a:t>This visual matrix allows us to spot relationships between multiple variables at once. The most distinct pattern is visible in the top-right scatter plots, showing a strong linear relationships between other numerical features and ‘Rental Price’. We also see left scatter plot showing clustering by 'Neighborhood', indicating that location acts as a significant multiplier on these physical traits.</a:t>
            </a:r>
          </a:p>
        </p:txBody>
      </p:sp>
      <p:sp>
        <p:nvSpPr>
          <p:cNvPr id="7" name="Oval 6">
            <a:extLst>
              <a:ext uri="{FF2B5EF4-FFF2-40B4-BE49-F238E27FC236}">
                <a16:creationId xmlns:a16="http://schemas.microsoft.com/office/drawing/2014/main" id="{870137EB-58AB-282B-64F6-2DD3F9CB0B5E}"/>
              </a:ext>
            </a:extLst>
          </p:cNvPr>
          <p:cNvSpPr/>
          <p:nvPr/>
        </p:nvSpPr>
        <p:spPr>
          <a:xfrm>
            <a:off x="10895163"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C</a:t>
            </a:r>
          </a:p>
        </p:txBody>
      </p:sp>
      <p:cxnSp>
        <p:nvCxnSpPr>
          <p:cNvPr id="8" name="Straight Connector 7">
            <a:extLst>
              <a:ext uri="{FF2B5EF4-FFF2-40B4-BE49-F238E27FC236}">
                <a16:creationId xmlns:a16="http://schemas.microsoft.com/office/drawing/2014/main" id="{6740C450-7A8F-CC4F-E420-EA56330ED868}"/>
              </a:ext>
            </a:extLst>
          </p:cNvPr>
          <p:cNvCxnSpPr>
            <a:stCxn id="7" idx="6"/>
          </p:cNvCxnSpPr>
          <p:nvPr/>
        </p:nvCxnSpPr>
        <p:spPr>
          <a:xfrm flipV="1">
            <a:off x="11551132"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E5480E95-184D-2F0B-0119-735EEB211890}"/>
              </a:ext>
            </a:extLst>
          </p:cNvPr>
          <p:cNvSpPr/>
          <p:nvPr/>
        </p:nvSpPr>
        <p:spPr>
          <a:xfrm>
            <a:off x="12333438" y="301562"/>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B</a:t>
            </a:r>
          </a:p>
        </p:txBody>
      </p:sp>
      <p:cxnSp>
        <p:nvCxnSpPr>
          <p:cNvPr id="10" name="Straight Connector 9">
            <a:extLst>
              <a:ext uri="{FF2B5EF4-FFF2-40B4-BE49-F238E27FC236}">
                <a16:creationId xmlns:a16="http://schemas.microsoft.com/office/drawing/2014/main" id="{596E8496-630F-E041-D882-6858784B1255}"/>
              </a:ext>
            </a:extLst>
          </p:cNvPr>
          <p:cNvCxnSpPr>
            <a:stCxn id="9" idx="6"/>
          </p:cNvCxnSpPr>
          <p:nvPr/>
        </p:nvCxnSpPr>
        <p:spPr>
          <a:xfrm flipV="1">
            <a:off x="12989407" y="629546"/>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543ED1C3-C1F1-C33A-B118-7829EEB5C9A9}"/>
              </a:ext>
            </a:extLst>
          </p:cNvPr>
          <p:cNvSpPr/>
          <p:nvPr/>
        </p:nvSpPr>
        <p:spPr>
          <a:xfrm>
            <a:off x="12632846" y="301561"/>
            <a:ext cx="655969" cy="655969"/>
          </a:xfrm>
          <a:prstGeom prst="ellipse">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D</a:t>
            </a:r>
          </a:p>
        </p:txBody>
      </p:sp>
      <p:cxnSp>
        <p:nvCxnSpPr>
          <p:cNvPr id="12" name="Straight Connector 11">
            <a:extLst>
              <a:ext uri="{FF2B5EF4-FFF2-40B4-BE49-F238E27FC236}">
                <a16:creationId xmlns:a16="http://schemas.microsoft.com/office/drawing/2014/main" id="{637B00EF-974E-E798-9B9A-8CF8CA148F42}"/>
              </a:ext>
            </a:extLst>
          </p:cNvPr>
          <p:cNvCxnSpPr>
            <a:stCxn id="11" idx="6"/>
          </p:cNvCxnSpPr>
          <p:nvPr/>
        </p:nvCxnSpPr>
        <p:spPr>
          <a:xfrm flipV="1">
            <a:off x="13288815" y="629545"/>
            <a:ext cx="965796" cy="1"/>
          </a:xfrm>
          <a:prstGeom prst="line">
            <a:avLst/>
          </a:prstGeom>
          <a:ln w="127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pic>
        <p:nvPicPr>
          <p:cNvPr id="13" name="Picture 12" descr="A graph of a pair plot of numerical features&#10;&#10;AI-generated content may be incorrect.">
            <a:extLst>
              <a:ext uri="{FF2B5EF4-FFF2-40B4-BE49-F238E27FC236}">
                <a16:creationId xmlns:a16="http://schemas.microsoft.com/office/drawing/2014/main" id="{CCE7B10F-5B2C-3CD5-9455-5507CEDF5E1C}"/>
              </a:ext>
            </a:extLst>
          </p:cNvPr>
          <p:cNvPicPr>
            <a:picLocks noChangeAspect="1"/>
          </p:cNvPicPr>
          <p:nvPr/>
        </p:nvPicPr>
        <p:blipFill>
          <a:blip r:embed="rId2"/>
          <a:stretch>
            <a:fillRect/>
          </a:stretch>
        </p:blipFill>
        <p:spPr>
          <a:xfrm>
            <a:off x="732156" y="1033259"/>
            <a:ext cx="5363844" cy="5013857"/>
          </a:xfrm>
          <a:prstGeom prst="rect">
            <a:avLst/>
          </a:prstGeom>
        </p:spPr>
      </p:pic>
      <p:pic>
        <p:nvPicPr>
          <p:cNvPr id="15" name="Picture 14" descr="A graph of a relationship&#10;&#10;AI-generated content may be incorrect.">
            <a:extLst>
              <a:ext uri="{FF2B5EF4-FFF2-40B4-BE49-F238E27FC236}">
                <a16:creationId xmlns:a16="http://schemas.microsoft.com/office/drawing/2014/main" id="{EB28BD47-8DE5-39C8-5EA1-E89CC382131C}"/>
              </a:ext>
            </a:extLst>
          </p:cNvPr>
          <p:cNvPicPr>
            <a:picLocks noChangeAspect="1"/>
          </p:cNvPicPr>
          <p:nvPr/>
        </p:nvPicPr>
        <p:blipFill>
          <a:blip r:embed="rId3"/>
          <a:stretch>
            <a:fillRect/>
          </a:stretch>
        </p:blipFill>
        <p:spPr>
          <a:xfrm>
            <a:off x="6521571" y="1033259"/>
            <a:ext cx="4938274" cy="3329770"/>
          </a:xfrm>
          <a:prstGeom prst="rect">
            <a:avLst/>
          </a:prstGeom>
        </p:spPr>
      </p:pic>
    </p:spTree>
    <p:extLst>
      <p:ext uri="{BB962C8B-B14F-4D97-AF65-F5344CB8AC3E}">
        <p14:creationId xmlns:p14="http://schemas.microsoft.com/office/powerpoint/2010/main" val="268000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2521</TotalTime>
  <Words>3843</Words>
  <Application>Microsoft Office PowerPoint</Application>
  <PresentationFormat>Widescreen</PresentationFormat>
  <Paragraphs>237</Paragraphs>
  <Slides>34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Perpetua Titling MT</vt:lpstr>
      <vt:lpstr>Aptos Display</vt:lpstr>
      <vt:lpstr>Cambria Math</vt:lpstr>
      <vt:lpstr>Aptos</vt:lpstr>
      <vt:lpstr>Arial</vt:lpstr>
      <vt:lpstr>Book Antiqua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MURUTHAWATHTHE GEDARA LAKSHAN NIROSHAN KUMARARATHNA</dc:creator>
  <cp:lastModifiedBy>MURUTHAWATHTHE GEDARA LAKSHAN NIROSHAN KUMARARATHNA</cp:lastModifiedBy>
  <cp:revision>9</cp:revision>
  <dcterms:created xsi:type="dcterms:W3CDTF">2025-12-22T13:52:54Z</dcterms:created>
  <dcterms:modified xsi:type="dcterms:W3CDTF">2025-12-28T06:45:56Z</dcterms:modified>
</cp:coreProperties>
</file>